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86" r:id="rId3"/>
    <p:sldMasterId id="2147483699" r:id="rId4"/>
  </p:sldMasterIdLst>
  <p:notesMasterIdLst>
    <p:notesMasterId r:id="rId20"/>
  </p:notesMasterIdLst>
  <p:sldIdLst>
    <p:sldId id="2147475991" r:id="rId5"/>
    <p:sldId id="2147475990" r:id="rId6"/>
    <p:sldId id="2147475981" r:id="rId7"/>
    <p:sldId id="2147475712" r:id="rId8"/>
    <p:sldId id="2147475989" r:id="rId9"/>
    <p:sldId id="2147475987" r:id="rId10"/>
    <p:sldId id="2147476118" r:id="rId11"/>
    <p:sldId id="260" r:id="rId12"/>
    <p:sldId id="2147476233" r:id="rId13"/>
    <p:sldId id="2147475734" r:id="rId14"/>
    <p:sldId id="2147475732" r:id="rId15"/>
    <p:sldId id="2147475778" r:id="rId16"/>
    <p:sldId id="2147475779" r:id="rId17"/>
    <p:sldId id="2147475786" r:id="rId18"/>
    <p:sldId id="21474756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9B596F-E47F-4E3F-8441-E12D0171818F}" v="18" dt="2025-07-12T21:07:24.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59" d="100"/>
          <a:sy n="59" d="100"/>
        </p:scale>
        <p:origin x="945"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Pura" userId="44c3acd5-3dd8-4797-b9e4-f74da80b5174" providerId="ADAL" clId="{9B9B596F-E47F-4E3F-8441-E12D0171818F}"/>
    <pc:docChg chg="addSld delSld modSld sldOrd delMainMaster">
      <pc:chgData name="Pooja Pura" userId="44c3acd5-3dd8-4797-b9e4-f74da80b5174" providerId="ADAL" clId="{9B9B596F-E47F-4E3F-8441-E12D0171818F}" dt="2025-07-12T21:49:18.175" v="27" actId="2696"/>
      <pc:docMkLst>
        <pc:docMk/>
      </pc:docMkLst>
      <pc:sldChg chg="del">
        <pc:chgData name="Pooja Pura" userId="44c3acd5-3dd8-4797-b9e4-f74da80b5174" providerId="ADAL" clId="{9B9B596F-E47F-4E3F-8441-E12D0171818F}" dt="2025-07-12T18:55:43.629" v="0" actId="47"/>
        <pc:sldMkLst>
          <pc:docMk/>
          <pc:sldMk cId="1087060070" sldId="256"/>
        </pc:sldMkLst>
      </pc:sldChg>
      <pc:sldChg chg="add">
        <pc:chgData name="Pooja Pura" userId="44c3acd5-3dd8-4797-b9e4-f74da80b5174" providerId="ADAL" clId="{9B9B596F-E47F-4E3F-8441-E12D0171818F}" dt="2025-07-12T19:03:13.913" v="4"/>
        <pc:sldMkLst>
          <pc:docMk/>
          <pc:sldMk cId="2646760238" sldId="260"/>
        </pc:sldMkLst>
      </pc:sldChg>
      <pc:sldChg chg="add">
        <pc:chgData name="Pooja Pura" userId="44c3acd5-3dd8-4797-b9e4-f74da80b5174" providerId="ADAL" clId="{9B9B596F-E47F-4E3F-8441-E12D0171818F}" dt="2025-07-12T21:07:24.655" v="20"/>
        <pc:sldMkLst>
          <pc:docMk/>
          <pc:sldMk cId="3966058374" sldId="2147475696"/>
        </pc:sldMkLst>
      </pc:sldChg>
      <pc:sldChg chg="add del">
        <pc:chgData name="Pooja Pura" userId="44c3acd5-3dd8-4797-b9e4-f74da80b5174" providerId="ADAL" clId="{9B9B596F-E47F-4E3F-8441-E12D0171818F}" dt="2025-07-12T21:02:18.093" v="10"/>
        <pc:sldMkLst>
          <pc:docMk/>
          <pc:sldMk cId="2541420891" sldId="2147475732"/>
        </pc:sldMkLst>
      </pc:sldChg>
      <pc:sldChg chg="add del">
        <pc:chgData name="Pooja Pura" userId="44c3acd5-3dd8-4797-b9e4-f74da80b5174" providerId="ADAL" clId="{9B9B596F-E47F-4E3F-8441-E12D0171818F}" dt="2025-07-12T21:02:02.958" v="7"/>
        <pc:sldMkLst>
          <pc:docMk/>
          <pc:sldMk cId="1040329116" sldId="2147475734"/>
        </pc:sldMkLst>
      </pc:sldChg>
      <pc:sldChg chg="add del">
        <pc:chgData name="Pooja Pura" userId="44c3acd5-3dd8-4797-b9e4-f74da80b5174" providerId="ADAL" clId="{9B9B596F-E47F-4E3F-8441-E12D0171818F}" dt="2025-07-12T21:02:49.271" v="13"/>
        <pc:sldMkLst>
          <pc:docMk/>
          <pc:sldMk cId="3705581323" sldId="2147475778"/>
        </pc:sldMkLst>
      </pc:sldChg>
      <pc:sldChg chg="add del">
        <pc:chgData name="Pooja Pura" userId="44c3acd5-3dd8-4797-b9e4-f74da80b5174" providerId="ADAL" clId="{9B9B596F-E47F-4E3F-8441-E12D0171818F}" dt="2025-07-12T21:03:04.118" v="16"/>
        <pc:sldMkLst>
          <pc:docMk/>
          <pc:sldMk cId="3715488504" sldId="2147475779"/>
        </pc:sldMkLst>
      </pc:sldChg>
      <pc:sldChg chg="ord">
        <pc:chgData name="Pooja Pura" userId="44c3acd5-3dd8-4797-b9e4-f74da80b5174" providerId="ADAL" clId="{9B9B596F-E47F-4E3F-8441-E12D0171818F}" dt="2025-07-12T21:07:20.874" v="19"/>
        <pc:sldMkLst>
          <pc:docMk/>
          <pc:sldMk cId="2767327667" sldId="2147475786"/>
        </pc:sldMkLst>
      </pc:sldChg>
      <pc:sldChg chg="modSp mod">
        <pc:chgData name="Pooja Pura" userId="44c3acd5-3dd8-4797-b9e4-f74da80b5174" providerId="ADAL" clId="{9B9B596F-E47F-4E3F-8441-E12D0171818F}" dt="2025-07-12T21:49:12.543" v="25" actId="20577"/>
        <pc:sldMkLst>
          <pc:docMk/>
          <pc:sldMk cId="3258261443" sldId="2147475991"/>
        </pc:sldMkLst>
        <pc:spChg chg="mod">
          <ac:chgData name="Pooja Pura" userId="44c3acd5-3dd8-4797-b9e4-f74da80b5174" providerId="ADAL" clId="{9B9B596F-E47F-4E3F-8441-E12D0171818F}" dt="2025-07-12T21:49:12.543" v="25" actId="20577"/>
          <ac:spMkLst>
            <pc:docMk/>
            <pc:sldMk cId="3258261443" sldId="2147475991"/>
            <ac:spMk id="12" creationId="{25954825-FCEF-9500-F7E8-D7F510F78BA4}"/>
          </ac:spMkLst>
        </pc:spChg>
      </pc:sldChg>
      <pc:sldChg chg="add del">
        <pc:chgData name="Pooja Pura" userId="44c3acd5-3dd8-4797-b9e4-f74da80b5174" providerId="ADAL" clId="{9B9B596F-E47F-4E3F-8441-E12D0171818F}" dt="2025-07-12T19:02:38.003" v="3"/>
        <pc:sldMkLst>
          <pc:docMk/>
          <pc:sldMk cId="2943381731" sldId="2147476118"/>
        </pc:sldMkLst>
      </pc:sldChg>
      <pc:sldChg chg="add">
        <pc:chgData name="Pooja Pura" userId="44c3acd5-3dd8-4797-b9e4-f74da80b5174" providerId="ADAL" clId="{9B9B596F-E47F-4E3F-8441-E12D0171818F}" dt="2025-07-12T21:07:04.056" v="17"/>
        <pc:sldMkLst>
          <pc:docMk/>
          <pc:sldMk cId="2426003734" sldId="2147476233"/>
        </pc:sldMkLst>
      </pc:sldChg>
      <pc:sldChg chg="add del">
        <pc:chgData name="Pooja Pura" userId="44c3acd5-3dd8-4797-b9e4-f74da80b5174" providerId="ADAL" clId="{9B9B596F-E47F-4E3F-8441-E12D0171818F}" dt="2025-07-12T21:49:18.175" v="27" actId="2696"/>
        <pc:sldMkLst>
          <pc:docMk/>
          <pc:sldMk cId="1322683033" sldId="2147476234"/>
        </pc:sldMkLst>
      </pc:sldChg>
      <pc:sldMasterChg chg="del delSldLayout">
        <pc:chgData name="Pooja Pura" userId="44c3acd5-3dd8-4797-b9e4-f74da80b5174" providerId="ADAL" clId="{9B9B596F-E47F-4E3F-8441-E12D0171818F}" dt="2025-07-12T18:55:43.629" v="0" actId="47"/>
        <pc:sldMasterMkLst>
          <pc:docMk/>
          <pc:sldMasterMk cId="294553455" sldId="2147483648"/>
        </pc:sldMasterMkLst>
        <pc:sldLayoutChg chg="del">
          <pc:chgData name="Pooja Pura" userId="44c3acd5-3dd8-4797-b9e4-f74da80b5174" providerId="ADAL" clId="{9B9B596F-E47F-4E3F-8441-E12D0171818F}" dt="2025-07-12T18:55:43.629" v="0" actId="47"/>
          <pc:sldLayoutMkLst>
            <pc:docMk/>
            <pc:sldMasterMk cId="294553455" sldId="2147483648"/>
            <pc:sldLayoutMk cId="2427758975" sldId="2147483649"/>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909800861" sldId="2147483650"/>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699877765" sldId="2147483651"/>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2176079405" sldId="2147483652"/>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491323101" sldId="2147483653"/>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2105366889" sldId="2147483654"/>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176178583" sldId="2147483655"/>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808982175" sldId="2147483656"/>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3454912292" sldId="2147483657"/>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2077058061" sldId="2147483658"/>
          </pc:sldLayoutMkLst>
        </pc:sldLayoutChg>
        <pc:sldLayoutChg chg="del">
          <pc:chgData name="Pooja Pura" userId="44c3acd5-3dd8-4797-b9e4-f74da80b5174" providerId="ADAL" clId="{9B9B596F-E47F-4E3F-8441-E12D0171818F}" dt="2025-07-12T18:55:43.629" v="0" actId="47"/>
          <pc:sldLayoutMkLst>
            <pc:docMk/>
            <pc:sldMasterMk cId="294553455" sldId="2147483648"/>
            <pc:sldLayoutMk cId="277489992"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3ABDA-1E1F-44D6-8B58-DA19529D4833}"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775807-CE31-4192-82B9-F6FFFB709A0E}" type="slidenum">
              <a:rPr lang="en-US" smtClean="0"/>
              <a:t>‹#›</a:t>
            </a:fld>
            <a:endParaRPr lang="en-US"/>
          </a:p>
        </p:txBody>
      </p:sp>
    </p:spTree>
    <p:extLst>
      <p:ext uri="{BB962C8B-B14F-4D97-AF65-F5344CB8AC3E}">
        <p14:creationId xmlns:p14="http://schemas.microsoft.com/office/powerpoint/2010/main" val="853559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A95AF-963F-8477-E205-84BB558BE4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1CC45E-DC24-50ED-14FD-AC5C7E660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EB88F6-F392-230A-F570-592DC0F0EC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887D8E-1D13-D136-D1F2-C5FED8D2A27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F79D50-0311-4CAF-B25D-B76EA98EF02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191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058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78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394739-2ECE-44B8-9E4C-A0E285EB8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217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44F728-B460-F34D-A363-C58E5DD1823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9021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998554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ED17-F422-916F-C1EE-5657D394F1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B53BCF-F004-C7EF-134C-4F5E674A7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AEB87-8346-41DC-16F6-ECC73E0C48A1}"/>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654F5F3A-7C1D-E18A-3509-B346B580F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21392-DD5F-69A0-E044-19521A127EC3}"/>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274013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53C4-D27D-50A3-334A-C0B442A816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360EE0-AF27-0BB1-AB08-CF798A335A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5664F6-0906-6078-20AE-B202F8F5615C}"/>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689E09F8-3CE0-0B84-E507-813D090D4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9538B5-F0CA-4BF6-3698-CEED53590910}"/>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3472265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7B41-3840-866A-56E2-1D4B7F6DA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F1B00A-E91B-DAFF-CA9D-306B434D20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1BFD8C-760B-5058-7CFC-F00B417663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387A1-C1E3-62DC-4D67-13FB5BF2EDCC}"/>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6" name="Footer Placeholder 5">
            <a:extLst>
              <a:ext uri="{FF2B5EF4-FFF2-40B4-BE49-F238E27FC236}">
                <a16:creationId xmlns:a16="http://schemas.microsoft.com/office/drawing/2014/main" id="{DADC01F0-311E-6982-3B7E-06139C049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FCACF-E659-F2E3-E562-BEDAE336E805}"/>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3271255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D11C-5B27-D2E8-5812-0502BF5B0F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18E908-C7C2-D658-5F52-A51149E763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06E57A-882F-14FC-0708-741531EA9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FDEC2D-30A6-01B9-2AF0-68907B97E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123D9E-853B-710D-D59A-5B0FA40EE4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90AB38-2A38-EEE2-68FE-DD41F08BFB69}"/>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8" name="Footer Placeholder 7">
            <a:extLst>
              <a:ext uri="{FF2B5EF4-FFF2-40B4-BE49-F238E27FC236}">
                <a16:creationId xmlns:a16="http://schemas.microsoft.com/office/drawing/2014/main" id="{588EEC67-1E8E-ED83-135F-6F24D4B91A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C4AE11-FD28-F25C-DA29-9CEAD23DC0E0}"/>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544256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58C3B-1CE0-7CC2-E2D3-A80AC12F1A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78E7B7-FFA0-FFF4-8FA9-5025E4332446}"/>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4" name="Footer Placeholder 3">
            <a:extLst>
              <a:ext uri="{FF2B5EF4-FFF2-40B4-BE49-F238E27FC236}">
                <a16:creationId xmlns:a16="http://schemas.microsoft.com/office/drawing/2014/main" id="{3F597917-74A5-1324-C746-902C1B6E0B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620128-1102-402E-D885-91032CF0C42D}"/>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3145366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E2336E-FA41-0247-2FCB-8AD9EE380F6B}"/>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3" name="Footer Placeholder 2">
            <a:extLst>
              <a:ext uri="{FF2B5EF4-FFF2-40B4-BE49-F238E27FC236}">
                <a16:creationId xmlns:a16="http://schemas.microsoft.com/office/drawing/2014/main" id="{19243688-5F24-29D5-ADB4-A2D1FD11B6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306212-ABBC-F903-1A8D-1CD28DDF0C87}"/>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53515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E36A-9ED6-F168-9AB4-5EDD02C019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D40F2-3223-4B94-FD61-0D2F97C509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7D0DDA-C805-67F0-3663-A20F72DCF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24D552-F3C9-B5F2-317A-D1A360AD4626}"/>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6" name="Footer Placeholder 5">
            <a:extLst>
              <a:ext uri="{FF2B5EF4-FFF2-40B4-BE49-F238E27FC236}">
                <a16:creationId xmlns:a16="http://schemas.microsoft.com/office/drawing/2014/main" id="{F93C8319-F26A-288D-DAEB-53C960DF3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F80DE1-1C6B-D450-F561-1AC56B639959}"/>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2560903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2C8A-E0B8-D8E6-2A00-551EA0285B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44756D-BCAC-035A-21DC-7D5507BEEF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4285BD-ECD3-9457-61B3-9B800116F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6F59AF-658E-9591-3CF2-A0835B7D66A9}"/>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6" name="Footer Placeholder 5">
            <a:extLst>
              <a:ext uri="{FF2B5EF4-FFF2-40B4-BE49-F238E27FC236}">
                <a16:creationId xmlns:a16="http://schemas.microsoft.com/office/drawing/2014/main" id="{3A1869EC-D0F2-C734-FA7A-32EF08B40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DFE097-86D9-2E99-9826-5824D12FB2E1}"/>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3738843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00E3-AC02-54E7-25EC-B535EB28B2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0EC28B-294D-0D6B-058E-C4262C7A4B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4B8AF-2C3A-F47F-7A45-7488A76327EC}"/>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40BF0371-54BF-F30D-9DD1-DCDC54140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A0F52-E589-C9F4-DD37-6191AE1B471D}"/>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3307143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521216-03D3-C03D-BFBC-562396A527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4370C2-5D3C-1E1C-C94B-CEDA7FCE45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E6F0C-DDC1-C7EF-0F14-930F553763C3}"/>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1ACF170B-198F-BEA0-21C8-1883CD9A3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12013-E791-C9F6-E396-717FDFD40951}"/>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1288116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Tree>
    <p:extLst>
      <p:ext uri="{BB962C8B-B14F-4D97-AF65-F5344CB8AC3E}">
        <p14:creationId xmlns:p14="http://schemas.microsoft.com/office/powerpoint/2010/main" val="134054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678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2"/>
        <p:cNvGrpSpPr/>
        <p:nvPr/>
      </p:nvGrpSpPr>
      <p:grpSpPr>
        <a:xfrm>
          <a:off x="0" y="0"/>
          <a:ext cx="0" cy="0"/>
          <a:chOff x="0" y="0"/>
          <a:chExt cx="0" cy="0"/>
        </a:xfrm>
      </p:grpSpPr>
      <p:cxnSp>
        <p:nvCxnSpPr>
          <p:cNvPr id="23" name="Google Shape;23;p20"/>
          <p:cNvCxnSpPr/>
          <p:nvPr/>
        </p:nvCxnSpPr>
        <p:spPr>
          <a:xfrm>
            <a:off x="492475" y="243840"/>
            <a:ext cx="0" cy="559260"/>
          </a:xfrm>
          <a:prstGeom prst="straightConnector1">
            <a:avLst/>
          </a:prstGeom>
          <a:noFill/>
          <a:ln w="57150" cap="flat" cmpd="sng">
            <a:solidFill>
              <a:srgbClr val="EB4925"/>
            </a:solidFill>
            <a:prstDash val="solid"/>
            <a:miter lim="800000"/>
            <a:headEnd type="none" w="sm" len="sm"/>
            <a:tailEnd type="none" w="sm" len="sm"/>
          </a:ln>
        </p:spPr>
      </p:cxnSp>
      <p:sp>
        <p:nvSpPr>
          <p:cNvPr id="24" name="Google Shape;24;p20"/>
          <p:cNvSpPr txBox="1">
            <a:spLocks noGrp="1"/>
          </p:cNvSpPr>
          <p:nvPr>
            <p:ph type="body" idx="1"/>
          </p:nvPr>
        </p:nvSpPr>
        <p:spPr>
          <a:xfrm>
            <a:off x="538798" y="244475"/>
            <a:ext cx="8944457" cy="5586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24255B"/>
              </a:buClr>
              <a:buSzPts val="2800"/>
              <a:buNone/>
              <a:defRPr>
                <a:solidFill>
                  <a:srgbClr val="24255B"/>
                </a:solidFill>
                <a:latin typeface="Poppins SemiBold"/>
                <a:ea typeface="Poppins SemiBold"/>
                <a:cs typeface="Poppins SemiBold"/>
                <a:sym typeface="Poppins Semi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0" descr="A blue and orange logo&#10;&#10;Description automatically generated"/>
          <p:cNvPicPr preferRelativeResize="0"/>
          <p:nvPr/>
        </p:nvPicPr>
        <p:blipFill rotWithShape="1">
          <a:blip r:embed="rId2">
            <a:alphaModFix/>
          </a:blip>
          <a:srcRect/>
          <a:stretch/>
        </p:blipFill>
        <p:spPr>
          <a:xfrm>
            <a:off x="10794271" y="257992"/>
            <a:ext cx="1121683" cy="383826"/>
          </a:xfrm>
          <a:prstGeom prst="rect">
            <a:avLst/>
          </a:prstGeom>
          <a:noFill/>
          <a:ln>
            <a:noFill/>
          </a:ln>
        </p:spPr>
      </p:pic>
      <p:sp>
        <p:nvSpPr>
          <p:cNvPr id="26" name="Google Shape;26;p20"/>
          <p:cNvSpPr/>
          <p:nvPr/>
        </p:nvSpPr>
        <p:spPr>
          <a:xfrm>
            <a:off x="8801100" y="6606653"/>
            <a:ext cx="3242733" cy="107722"/>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700" b="0" i="0" u="none" strike="noStrike" cap="none">
                <a:solidFill>
                  <a:srgbClr val="AEAEAE"/>
                </a:solidFill>
                <a:latin typeface="Arial"/>
                <a:ea typeface="Arial"/>
                <a:cs typeface="Arial"/>
                <a:sym typeface="Arial"/>
              </a:rPr>
              <a:t>Copyright © 2024 Relanto Inc. All rights reserved.</a:t>
            </a:r>
            <a:endParaRPr/>
          </a:p>
        </p:txBody>
      </p:sp>
    </p:spTree>
    <p:extLst>
      <p:ext uri="{BB962C8B-B14F-4D97-AF65-F5344CB8AC3E}">
        <p14:creationId xmlns:p14="http://schemas.microsoft.com/office/powerpoint/2010/main" val="448233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14347"/>
            <a:ext cx="3242733" cy="92333"/>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srgbClr val="E7E6E6">
                    <a:lumMod val="75000"/>
                  </a:srgbClr>
                </a:solidFill>
                <a:effectLst/>
                <a:uLnTx/>
                <a:uFillTx/>
                <a:latin typeface="Poppins" pitchFamily="2" charset="77"/>
                <a:cs typeface="Poppins" pitchFamily="2" charset="77"/>
              </a:rPr>
              <a:t>Copyright © 2024 "Relanto Inc." All rights reserved.</a:t>
            </a:r>
          </a:p>
        </p:txBody>
      </p:sp>
    </p:spTree>
    <p:extLst>
      <p:ext uri="{BB962C8B-B14F-4D97-AF65-F5344CB8AC3E}">
        <p14:creationId xmlns:p14="http://schemas.microsoft.com/office/powerpoint/2010/main" val="3698126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Relanto 2024 Standard Titl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14347"/>
            <a:ext cx="3242733" cy="92333"/>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srgbClr val="E7E6E6">
                    <a:lumMod val="75000"/>
                  </a:srgbClr>
                </a:solidFill>
                <a:effectLst/>
                <a:uLnTx/>
                <a:uFillTx/>
                <a:latin typeface="Poppins" pitchFamily="2" charset="77"/>
                <a:cs typeface="Poppins" pitchFamily="2" charset="77"/>
              </a:rPr>
              <a:t>Copyright © 2024 "Relanto Inc." All rights reserved.</a:t>
            </a:r>
          </a:p>
        </p:txBody>
      </p:sp>
    </p:spTree>
    <p:extLst>
      <p:ext uri="{BB962C8B-B14F-4D97-AF65-F5344CB8AC3E}">
        <p14:creationId xmlns:p14="http://schemas.microsoft.com/office/powerpoint/2010/main" val="2753010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55778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40210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082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20DD03-C3CD-50E3-7516-18C965AC148C}"/>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861837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704333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Tree>
    <p:extLst>
      <p:ext uri="{BB962C8B-B14F-4D97-AF65-F5344CB8AC3E}">
        <p14:creationId xmlns:p14="http://schemas.microsoft.com/office/powerpoint/2010/main" val="1745354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56343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923926"/>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Long </a:t>
            </a:r>
          </a:p>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8480943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868592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95646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E2054-F043-4BD7-BBD5-538B6A919A6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8DE84A12-95ED-4BF9-835B-3F40C6AF3874}"/>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E2FFCD76-007F-425E-8FF9-CA3644EF4B97}"/>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68530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p:cSld name="6_Custom Layout">
    <p:spTree>
      <p:nvGrpSpPr>
        <p:cNvPr id="1" name="Shape 22"/>
        <p:cNvGrpSpPr/>
        <p:nvPr/>
      </p:nvGrpSpPr>
      <p:grpSpPr>
        <a:xfrm>
          <a:off x="0" y="0"/>
          <a:ext cx="0" cy="0"/>
          <a:chOff x="0" y="0"/>
          <a:chExt cx="0" cy="0"/>
        </a:xfrm>
      </p:grpSpPr>
      <p:cxnSp>
        <p:nvCxnSpPr>
          <p:cNvPr id="23" name="Google Shape;23;p20"/>
          <p:cNvCxnSpPr/>
          <p:nvPr/>
        </p:nvCxnSpPr>
        <p:spPr>
          <a:xfrm>
            <a:off x="492475" y="243840"/>
            <a:ext cx="0" cy="559260"/>
          </a:xfrm>
          <a:prstGeom prst="straightConnector1">
            <a:avLst/>
          </a:prstGeom>
          <a:noFill/>
          <a:ln w="57150" cap="flat" cmpd="sng">
            <a:solidFill>
              <a:srgbClr val="EB4925"/>
            </a:solidFill>
            <a:prstDash val="solid"/>
            <a:miter lim="800000"/>
            <a:headEnd type="none" w="sm" len="sm"/>
            <a:tailEnd type="none" w="sm" len="sm"/>
          </a:ln>
        </p:spPr>
      </p:cxnSp>
      <p:sp>
        <p:nvSpPr>
          <p:cNvPr id="24" name="Google Shape;24;p20"/>
          <p:cNvSpPr txBox="1">
            <a:spLocks noGrp="1"/>
          </p:cNvSpPr>
          <p:nvPr>
            <p:ph type="body" idx="1"/>
          </p:nvPr>
        </p:nvSpPr>
        <p:spPr>
          <a:xfrm>
            <a:off x="538798" y="244475"/>
            <a:ext cx="8944457" cy="55862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Clr>
                <a:srgbClr val="24255B"/>
              </a:buClr>
              <a:buSzPts val="2800"/>
              <a:buNone/>
              <a:defRPr>
                <a:solidFill>
                  <a:srgbClr val="24255B"/>
                </a:solidFill>
                <a:latin typeface="Poppins SemiBold"/>
                <a:ea typeface="Poppins SemiBold"/>
                <a:cs typeface="Poppins SemiBold"/>
                <a:sym typeface="Poppins SemiBold"/>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0" descr="A blue and orange logo&#10;&#10;Description automatically generated"/>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794271" y="257992"/>
            <a:ext cx="1121683" cy="383826"/>
          </a:xfrm>
          <a:prstGeom prst="rect">
            <a:avLst/>
          </a:prstGeom>
          <a:noFill/>
          <a:ln>
            <a:noFill/>
          </a:ln>
        </p:spPr>
      </p:pic>
      <p:sp>
        <p:nvSpPr>
          <p:cNvPr id="26" name="Google Shape;26;p20"/>
          <p:cNvSpPr/>
          <p:nvPr/>
        </p:nvSpPr>
        <p:spPr>
          <a:xfrm>
            <a:off x="8801100" y="6606653"/>
            <a:ext cx="3242733" cy="107722"/>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700" b="0" i="0" u="none" strike="noStrike" cap="none">
                <a:solidFill>
                  <a:srgbClr val="AEAEAE"/>
                </a:solidFill>
                <a:latin typeface="Arial"/>
                <a:ea typeface="Arial"/>
                <a:cs typeface="Arial"/>
                <a:sym typeface="Arial"/>
              </a:rPr>
              <a:t>Copyright © 2024 Relanto Inc. All rights reserved.</a:t>
            </a:r>
            <a:endParaRPr/>
          </a:p>
        </p:txBody>
      </p:sp>
    </p:spTree>
    <p:extLst>
      <p:ext uri="{BB962C8B-B14F-4D97-AF65-F5344CB8AC3E}">
        <p14:creationId xmlns:p14="http://schemas.microsoft.com/office/powerpoint/2010/main" val="34252739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Relanto 2024 Standard Titl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14347"/>
            <a:ext cx="3242733" cy="92333"/>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600" u="none" strike="noStrike" kern="1200" cap="none" spc="0" normalizeH="0" baseline="0" noProof="0">
                <a:ln>
                  <a:noFill/>
                </a:ln>
                <a:solidFill>
                  <a:srgbClr val="E7E6E6">
                    <a:lumMod val="75000"/>
                  </a:srgbClr>
                </a:solidFill>
                <a:effectLst/>
                <a:uLnTx/>
                <a:uFillTx/>
                <a:latin typeface="Poppins" pitchFamily="2" charset="77"/>
                <a:cs typeface="Poppins" pitchFamily="2" charset="77"/>
              </a:rPr>
              <a:t>Copyright © 2024 "Relanto Inc." All rights reserved.</a:t>
            </a:r>
          </a:p>
        </p:txBody>
      </p:sp>
    </p:spTree>
    <p:extLst>
      <p:ext uri="{BB962C8B-B14F-4D97-AF65-F5344CB8AC3E}">
        <p14:creationId xmlns:p14="http://schemas.microsoft.com/office/powerpoint/2010/main" val="8720322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55778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9075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011316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7CC0E-D977-45DF-AD52-F97C7A6D4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82D69C-2675-489B-B607-E47FEC89B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B1842E-436A-4FFB-9B97-D44BD37BE3F7}"/>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B8AE047C-1686-478B-A688-9CB809B2B1D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0E37E3C5-483D-4CAC-9BA4-43957FBEE25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895656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726951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49AE-25EA-443C-8B4E-1DD8B0B533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C585C8C-487D-4788-882B-4EBB6D5C3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39F165-667E-4662-A9EF-9929E78B765A}"/>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7CB15A4-A2CA-465E-9397-7DB38AD55E9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3B884E54-358D-4340-8CEC-A6A6EB313A2B}"/>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72412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2796315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C984-04A3-4E14-8F14-DA085556B0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4FEBE6-4091-4A56-A6C7-E5C5C741FC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985F5D8-F5A7-4565-9789-4461DCE633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AF63738-9E6F-4DA7-8839-2496C85DEB0D}"/>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ABF00249-0E53-4BC7-8E17-F8902B4CAC9A}"/>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D8830BF3-2AA2-4576-A468-4B40A25173E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45031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88B2-A698-45CB-8D6E-8CE81183FA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D2C76B-3466-4959-A784-C17251E8B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F323F73-E508-4864-B6CA-A444DCE749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A47307-3A2D-4958-AC1E-7666BECDE4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FBF86B3-5171-4BFE-A220-00E8768601A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0CEEB4-7422-4833-A5B8-1BC99F0CA0A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60883D7A-D17C-483F-A0A5-337B0CF74B33}"/>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5CDC3BF6-909F-438C-86E4-81BA4D5B217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839774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2DFD-F226-4F34-88EA-50578EE0A9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CF9543-045A-4E54-9AB5-0E2A87FD667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447CC632-5FA9-45AE-9DB5-92B25DB5FA86}"/>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4E06B254-1950-41EB-8B2E-6931BE1B321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290689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E2054-F043-4BD7-BBD5-538B6A919A65}"/>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8DE84A12-95ED-4BF9-835B-3F40C6AF3874}"/>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E2FFCD76-007F-425E-8FF9-CA3644EF4B97}"/>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358259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B164-1A8E-4CDE-A0F1-CD0BB114A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57FBDF2-9B99-4CF5-B116-7661EC05D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5FCE50-B7A6-42B0-BF91-6FE12393A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CCA153-1D93-4900-A6BB-C4AC145D4E78}"/>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84254C38-C44B-4F14-976D-1DCFBEEDD90D}"/>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7FFAF768-D6AE-4D12-B6C4-0DB5883C3846}"/>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196665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FC9B-10E1-4813-80FE-82F06D008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00555C-4167-4301-937A-DEE640DE4E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C6F1AE9-EB15-4C18-B189-61F783EACE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55EA28-6102-4A46-B542-F8743DBE3699}"/>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B7C21F8D-6439-454F-9BBA-5894DB8C3A84}"/>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833331F3-8D21-4327-98B3-0FCC030E9B58}"/>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781161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055C-5C8E-483C-B9F8-07FF5FB5C7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0C0775-FC2C-4DD2-A668-524E142D87F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A75514-8563-43E7-99D6-1C31EBEF7A04}"/>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DA652D37-EC89-463F-8177-B4F8196EEF50}"/>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29C56678-C200-4982-8D55-8F9DB1241D55}"/>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352346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769E8A-852C-4072-B8D2-4ED9750C1B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A934578-A5F3-4E64-AD15-7A7CFE26AE5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415933-F235-4D1D-ADE2-7F27A0B1990C}"/>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6DEC8B3-CFA5-483B-86D5-68A885270DC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13F2D23D-1BBD-4538-A77C-E7A4F128D7D0}"/>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863863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42924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ew Relanto Without Title">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51056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5664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dirty="0">
                <a:solidFill>
                  <a:schemeClr val="bg2">
                    <a:lumMod val="75000"/>
                  </a:schemeClr>
                </a:solidFill>
                <a:effectLst/>
                <a:latin typeface="Gotham" panose="02000504020000020004" pitchFamily="2" charset="0"/>
              </a:rPr>
              <a:t>Copyright </a:t>
            </a:r>
            <a:r>
              <a:rPr lang="en-US" sz="700">
                <a:solidFill>
                  <a:schemeClr val="bg2">
                    <a:lumMod val="75000"/>
                  </a:schemeClr>
                </a:solidFill>
                <a:effectLst/>
                <a:latin typeface="Gotham" panose="02000504020000020004" pitchFamily="2" charset="0"/>
              </a:rPr>
              <a:t>© 2024 </a:t>
            </a:r>
            <a:r>
              <a:rPr lang="en-US" sz="700" dirty="0">
                <a:solidFill>
                  <a:schemeClr val="bg2">
                    <a:lumMod val="75000"/>
                  </a:schemeClr>
                </a:solidFill>
                <a:effectLst/>
                <a:latin typeface="Gotham" panose="02000504020000020004" pitchFamily="2" charset="0"/>
              </a:rPr>
              <a:t>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dirty="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30287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624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34238068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71083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a:cxnSpLocks/>
          </p:cNvCxnSpPr>
          <p:nvPr userDrawn="1"/>
        </p:nvCxnSpPr>
        <p:spPr>
          <a:xfrm>
            <a:off x="492475" y="243840"/>
            <a:ext cx="0" cy="849464"/>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2023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21267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New Relanto">
    <p:spTree>
      <p:nvGrpSpPr>
        <p:cNvPr id="1" name=""/>
        <p:cNvGrpSpPr/>
        <p:nvPr/>
      </p:nvGrpSpPr>
      <p:grpSpPr>
        <a:xfrm>
          <a:off x="0" y="0"/>
          <a:ext cx="0" cy="0"/>
          <a:chOff x="0" y="0"/>
          <a:chExt cx="0" cy="0"/>
        </a:xfrm>
      </p:grpSpPr>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13795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4817732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A845B38E-82D2-ABF2-A42A-5232BA02FFBC}"/>
              </a:ext>
            </a:extLst>
          </p:cNvPr>
          <p:cNvCxnSpPr>
            <a:cxnSpLocks/>
          </p:cNvCxnSpPr>
          <p:nvPr userDrawn="1"/>
        </p:nvCxnSpPr>
        <p:spPr>
          <a:xfrm>
            <a:off x="492475" y="243840"/>
            <a:ext cx="0" cy="924561"/>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804AF68B-8698-4090-E6D2-52ACC8FDECF1}"/>
              </a:ext>
            </a:extLst>
          </p:cNvPr>
          <p:cNvSpPr>
            <a:spLocks noGrp="1"/>
          </p:cNvSpPr>
          <p:nvPr>
            <p:ph type="body" sz="quarter" idx="10" hasCustomPrompt="1"/>
          </p:nvPr>
        </p:nvSpPr>
        <p:spPr>
          <a:xfrm>
            <a:off x="538798" y="244475"/>
            <a:ext cx="8944457" cy="558625"/>
          </a:xfrm>
        </p:spPr>
        <p:txBody>
          <a:bodyPr anchor="ctr"/>
          <a:lstStyle>
            <a:lvl1pPr marL="0" indent="0" algn="l">
              <a:lnSpc>
                <a:spcPct val="100000"/>
              </a:lnSpc>
              <a:buNone/>
              <a:defRPr>
                <a:solidFill>
                  <a:srgbClr val="24255B"/>
                </a:solidFill>
                <a:latin typeface="Poppins SemiBold" panose="00000700000000000000" pitchFamily="2" charset="0"/>
                <a:cs typeface="Poppins SemiBold" panose="00000700000000000000" pitchFamily="2" charset="0"/>
              </a:defRPr>
            </a:lvl1pPr>
          </a:lstStyle>
          <a:p>
            <a:pPr lvl="0"/>
            <a:r>
              <a:rPr lang="en-US"/>
              <a:t>Title Here</a:t>
            </a:r>
          </a:p>
        </p:txBody>
      </p:sp>
      <p:pic>
        <p:nvPicPr>
          <p:cNvPr id="10" name="Picture 9" descr="A blue and orange logo&#10;&#10;Description automatically generated">
            <a:extLst>
              <a:ext uri="{FF2B5EF4-FFF2-40B4-BE49-F238E27FC236}">
                <a16:creationId xmlns:a16="http://schemas.microsoft.com/office/drawing/2014/main" id="{90BFFACF-EE28-7034-8E72-000ED3E2CD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11" name="Rectangle 10">
            <a:extLst>
              <a:ext uri="{FF2B5EF4-FFF2-40B4-BE49-F238E27FC236}">
                <a16:creationId xmlns:a16="http://schemas.microsoft.com/office/drawing/2014/main" id="{4D75B300-2FC0-F505-148B-A262FF90678D}"/>
              </a:ext>
            </a:extLst>
          </p:cNvPr>
          <p:cNvSpPr/>
          <p:nvPr userDrawn="1"/>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7E6E6">
                    <a:lumMod val="75000"/>
                  </a:srgbClr>
                </a:solidFill>
                <a:effectLst/>
                <a:uLnTx/>
                <a:uFillTx/>
                <a:latin typeface="Gotham" panose="02000504020000020004" pitchFamily="2" charset="0"/>
                <a:ea typeface="+mn-ea"/>
                <a:cs typeface="+mn-cs"/>
              </a:rPr>
              <a:t>Copyright © 2024 Relanto Inc. All rights reserved.</a:t>
            </a:r>
          </a:p>
        </p:txBody>
      </p:sp>
      <p:sp>
        <p:nvSpPr>
          <p:cNvPr id="4" name="Text Placeholder 8">
            <a:extLst>
              <a:ext uri="{FF2B5EF4-FFF2-40B4-BE49-F238E27FC236}">
                <a16:creationId xmlns:a16="http://schemas.microsoft.com/office/drawing/2014/main" id="{C7A3D2AC-37F0-8E29-AE22-4A92F40EAE62}"/>
              </a:ext>
            </a:extLst>
          </p:cNvPr>
          <p:cNvSpPr>
            <a:spLocks noGrp="1"/>
          </p:cNvSpPr>
          <p:nvPr>
            <p:ph type="body" sz="quarter" idx="11" hasCustomPrompt="1"/>
          </p:nvPr>
        </p:nvSpPr>
        <p:spPr>
          <a:xfrm>
            <a:off x="538798" y="803101"/>
            <a:ext cx="8944457" cy="365300"/>
          </a:xfrm>
        </p:spPr>
        <p:txBody>
          <a:bodyPr anchor="ctr">
            <a:normAutofit/>
          </a:bodyPr>
          <a:lstStyle>
            <a:lvl1pPr marL="0" indent="0" algn="l">
              <a:lnSpc>
                <a:spcPct val="100000"/>
              </a:lnSpc>
              <a:buNone/>
              <a:defRPr sz="1800">
                <a:solidFill>
                  <a:schemeClr val="tx1">
                    <a:lumMod val="85000"/>
                    <a:lumOff val="15000"/>
                  </a:schemeClr>
                </a:solidFill>
                <a:latin typeface="Poppins" panose="00000500000000000000" pitchFamily="2" charset="0"/>
                <a:cs typeface="Poppins" panose="00000500000000000000" pitchFamily="2" charset="0"/>
              </a:defRPr>
            </a:lvl1pPr>
          </a:lstStyle>
          <a:p>
            <a:pPr lvl="0"/>
            <a:r>
              <a:rPr lang="en-US"/>
              <a:t>Subtitle Here</a:t>
            </a:r>
          </a:p>
        </p:txBody>
      </p:sp>
    </p:spTree>
    <p:extLst>
      <p:ext uri="{BB962C8B-B14F-4D97-AF65-F5344CB8AC3E}">
        <p14:creationId xmlns:p14="http://schemas.microsoft.com/office/powerpoint/2010/main" val="3279308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897CA-B5AA-E6BD-CE53-994B006F6BE0}"/>
              </a:ext>
            </a:extLst>
          </p:cNvPr>
          <p:cNvSpPr/>
          <p:nvPr userDrawn="1"/>
        </p:nvSpPr>
        <p:spPr>
          <a:xfrm>
            <a:off x="8801100" y="6606653"/>
            <a:ext cx="3242733" cy="107722"/>
          </a:xfrm>
          <a:prstGeom prst="rect">
            <a:avLst/>
          </a:prstGeom>
        </p:spPr>
        <p:txBody>
          <a:bodyPr wrap="square" lIns="0" tIns="0" rIns="0" bIns="0" anchor="ctr">
            <a:spAutoFit/>
          </a:bodyPr>
          <a:lstStyle/>
          <a:p>
            <a:pPr algn="r" rtl="0"/>
            <a:r>
              <a:rPr lang="en-US" sz="700">
                <a:solidFill>
                  <a:schemeClr val="bg2">
                    <a:lumMod val="75000"/>
                  </a:schemeClr>
                </a:solidFill>
                <a:effectLst/>
                <a:latin typeface="Gotham" panose="02000504020000020004" pitchFamily="2" charset="0"/>
              </a:rPr>
              <a:t>Copyright © 2024 Relanto Inc. All rights reserved.</a:t>
            </a:r>
          </a:p>
        </p:txBody>
      </p:sp>
    </p:spTree>
    <p:extLst>
      <p:ext uri="{BB962C8B-B14F-4D97-AF65-F5344CB8AC3E}">
        <p14:creationId xmlns:p14="http://schemas.microsoft.com/office/powerpoint/2010/main" val="1321064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New Relanto">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ABABEB6-E323-830F-926D-39CDFCAFF734}"/>
              </a:ext>
            </a:extLst>
          </p:cNvPr>
          <p:cNvCxnSpPr/>
          <p:nvPr userDrawn="1"/>
        </p:nvCxnSpPr>
        <p:spPr>
          <a:xfrm>
            <a:off x="492475" y="243840"/>
            <a:ext cx="0" cy="559260"/>
          </a:xfrm>
          <a:prstGeom prst="line">
            <a:avLst/>
          </a:prstGeom>
          <a:ln w="57150">
            <a:solidFill>
              <a:srgbClr val="EB4925"/>
            </a:solidFill>
          </a:ln>
        </p:spPr>
        <p:style>
          <a:lnRef idx="1">
            <a:schemeClr val="accent1"/>
          </a:lnRef>
          <a:fillRef idx="0">
            <a:schemeClr val="accent1"/>
          </a:fillRef>
          <a:effectRef idx="0">
            <a:schemeClr val="accent1"/>
          </a:effectRef>
          <a:fontRef idx="minor">
            <a:schemeClr val="tx1"/>
          </a:fontRef>
        </p:style>
      </p:cxnSp>
      <p:pic>
        <p:nvPicPr>
          <p:cNvPr id="4" name="Picture 3" descr="A blue and orange logo&#10;&#10;Description automatically generated">
            <a:extLst>
              <a:ext uri="{FF2B5EF4-FFF2-40B4-BE49-F238E27FC236}">
                <a16:creationId xmlns:a16="http://schemas.microsoft.com/office/drawing/2014/main" id="{8F1BB4C3-3E5A-87E1-F916-FA82D46E2D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94271" y="257992"/>
            <a:ext cx="1121683" cy="383826"/>
          </a:xfrm>
          <a:prstGeom prst="rect">
            <a:avLst/>
          </a:prstGeom>
        </p:spPr>
      </p:pic>
      <p:sp>
        <p:nvSpPr>
          <p:cNvPr id="6" name="Rectangle 5">
            <a:extLst>
              <a:ext uri="{FF2B5EF4-FFF2-40B4-BE49-F238E27FC236}">
                <a16:creationId xmlns:a16="http://schemas.microsoft.com/office/drawing/2014/main" id="{12B05B66-126F-86AA-38F3-6DA330B47D96}"/>
              </a:ext>
            </a:extLst>
          </p:cNvPr>
          <p:cNvSpPr/>
          <p:nvPr userDrawn="1"/>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8E8E8">
                    <a:lumMod val="75000"/>
                  </a:srgbClr>
                </a:solidFill>
                <a:effectLst/>
                <a:uLnTx/>
                <a:uFillTx/>
                <a:latin typeface="Gotham" panose="02000504020000020004" pitchFamily="2" charset="0"/>
                <a:ea typeface="+mn-ea"/>
                <a:cs typeface="+mn-cs"/>
              </a:rPr>
              <a:t>Copyright © 2024 Relanto Inc. All rights reserved.</a:t>
            </a:r>
          </a:p>
        </p:txBody>
      </p:sp>
      <p:sp>
        <p:nvSpPr>
          <p:cNvPr id="7" name="Title 6">
            <a:extLst>
              <a:ext uri="{FF2B5EF4-FFF2-40B4-BE49-F238E27FC236}">
                <a16:creationId xmlns:a16="http://schemas.microsoft.com/office/drawing/2014/main" id="{9DC1A61E-0A64-9E33-BA64-E278E9BCA0D9}"/>
              </a:ext>
            </a:extLst>
          </p:cNvPr>
          <p:cNvSpPr>
            <a:spLocks noGrp="1"/>
          </p:cNvSpPr>
          <p:nvPr>
            <p:ph type="title" hasCustomPrompt="1"/>
          </p:nvPr>
        </p:nvSpPr>
        <p:spPr>
          <a:xfrm>
            <a:off x="592668" y="257992"/>
            <a:ext cx="7526865" cy="559260"/>
          </a:xfrm>
        </p:spPr>
        <p:txBody>
          <a:bodyPr>
            <a:normAutofit/>
          </a:bodyPr>
          <a:lstStyle>
            <a:lvl1pPr>
              <a:defRPr sz="2800">
                <a:solidFill>
                  <a:srgbClr val="24255B"/>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rPr>
              <a:t>Title Here</a:t>
            </a:r>
            <a:endParaRPr kumimoji="0" lang="en-IN" sz="2800" b="1" i="0" u="none" strike="noStrike" kern="1200" cap="none" spc="0" normalizeH="0" baseline="0" noProof="0">
              <a:ln>
                <a:noFill/>
              </a:ln>
              <a:solidFill>
                <a:srgbClr val="002060"/>
              </a:solidFill>
              <a:effectLst/>
              <a:uLnTx/>
              <a:uFillTx/>
              <a:latin typeface="Poppins SemiBold" panose="00000700000000000000" pitchFamily="2" charset="0"/>
              <a:ea typeface="+mn-ea"/>
              <a:cs typeface="Poppins SemiBold" panose="00000700000000000000" pitchFamily="2" charset="0"/>
            </a:endParaRPr>
          </a:p>
        </p:txBody>
      </p:sp>
    </p:spTree>
    <p:extLst>
      <p:ext uri="{BB962C8B-B14F-4D97-AF65-F5344CB8AC3E}">
        <p14:creationId xmlns:p14="http://schemas.microsoft.com/office/powerpoint/2010/main" val="195449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88A9-9E5B-49FE-A901-006F916F11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0FC2F42-4588-40DC-B65C-A09F2346CB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9CEBD9-88EF-4EA9-B38A-B368034B604E}"/>
              </a:ext>
            </a:extLst>
          </p:cNvPr>
          <p:cNvSpPr>
            <a:spLocks noGrp="1"/>
          </p:cNvSpPr>
          <p:nvPr>
            <p:ph type="dt" sz="half" idx="10"/>
          </p:nvPr>
        </p:nvSpPr>
        <p:spPr/>
        <p:txBody>
          <a:body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8CD41C8-1F39-402C-9B29-8FC50E720BD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0FA6FAB-DC40-4260-B079-3B8685E55959}"/>
              </a:ext>
            </a:extLst>
          </p:cNvPr>
          <p:cNvSpPr>
            <a:spLocks noGrp="1"/>
          </p:cNvSpPr>
          <p:nvPr>
            <p:ph type="sldNum" sz="quarter" idx="12"/>
          </p:nvPr>
        </p:nvSpPr>
        <p:spPr/>
        <p:txBody>
          <a:body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37788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1607-497D-6AF0-1BAF-C1FFA4605A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3E8107-C434-29EA-B549-CEE2B249E5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138B09-B5D0-4160-2542-8BDC6AA8EBB9}"/>
              </a:ext>
            </a:extLst>
          </p:cNvPr>
          <p:cNvSpPr>
            <a:spLocks noGrp="1"/>
          </p:cNvSpPr>
          <p:nvPr>
            <p:ph type="dt" sz="half" idx="10"/>
          </p:nvPr>
        </p:nvSpPr>
        <p:spPr/>
        <p:txBody>
          <a:body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680D1737-1802-882A-EA84-0D2AE4B2F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E6F3AE-B671-20AE-9A04-33E7BFE872BA}"/>
              </a:ext>
            </a:extLst>
          </p:cNvPr>
          <p:cNvSpPr>
            <a:spLocks noGrp="1"/>
          </p:cNvSpPr>
          <p:nvPr>
            <p:ph type="sldNum" sz="quarter" idx="12"/>
          </p:nvPr>
        </p:nvSpPr>
        <p:spPr/>
        <p:txBody>
          <a:bodyPr/>
          <a:lstStyle/>
          <a:p>
            <a:fld id="{61C1605B-6896-4990-9B75-160A654A47B5}" type="slidenum">
              <a:rPr lang="en-US" smtClean="0"/>
              <a:t>‹#›</a:t>
            </a:fld>
            <a:endParaRPr lang="en-US"/>
          </a:p>
        </p:txBody>
      </p:sp>
    </p:spTree>
    <p:extLst>
      <p:ext uri="{BB962C8B-B14F-4D97-AF65-F5344CB8AC3E}">
        <p14:creationId xmlns:p14="http://schemas.microsoft.com/office/powerpoint/2010/main" val="1525032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theme" Target="../theme/theme2.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A05EF-7B6F-6093-5A57-8DB263CEE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ECB6B-91CC-95DA-2E0C-6BF60E0FA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099AB-3D86-4488-E9D7-EE5D3C921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B9AEAE-FB51-4EFB-A6C0-10B762ED0FF4}" type="datetimeFigureOut">
              <a:rPr lang="en-US" smtClean="0"/>
              <a:t>7/12/2025</a:t>
            </a:fld>
            <a:endParaRPr lang="en-US"/>
          </a:p>
        </p:txBody>
      </p:sp>
      <p:sp>
        <p:nvSpPr>
          <p:cNvPr id="5" name="Footer Placeholder 4">
            <a:extLst>
              <a:ext uri="{FF2B5EF4-FFF2-40B4-BE49-F238E27FC236}">
                <a16:creationId xmlns:a16="http://schemas.microsoft.com/office/drawing/2014/main" id="{7F1D12BF-EB22-3DBE-D6B8-9716D55F4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1CA653-BC73-3154-CB03-41134F40C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BFC97C-B8E5-4C50-A6BE-42A0FF79DA23}" type="slidenum">
              <a:rPr lang="en-US" smtClean="0"/>
              <a:t>‹#›</a:t>
            </a:fld>
            <a:endParaRPr lang="en-US"/>
          </a:p>
        </p:txBody>
      </p:sp>
    </p:spTree>
    <p:extLst>
      <p:ext uri="{BB962C8B-B14F-4D97-AF65-F5344CB8AC3E}">
        <p14:creationId xmlns:p14="http://schemas.microsoft.com/office/powerpoint/2010/main" val="2274215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CD583A-46DF-952F-65DD-415C9B3CF3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81568B-11D2-BB42-CC0A-255DF923F4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FDF55-55E1-4AB5-4818-454FE52150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70BFA5-AD2F-44AD-ADB1-A5768C8F5571}" type="datetimeFigureOut">
              <a:rPr lang="en-US" smtClean="0"/>
              <a:t>7/12/2025</a:t>
            </a:fld>
            <a:endParaRPr lang="en-US"/>
          </a:p>
        </p:txBody>
      </p:sp>
      <p:sp>
        <p:nvSpPr>
          <p:cNvPr id="5" name="Footer Placeholder 4">
            <a:extLst>
              <a:ext uri="{FF2B5EF4-FFF2-40B4-BE49-F238E27FC236}">
                <a16:creationId xmlns:a16="http://schemas.microsoft.com/office/drawing/2014/main" id="{FBB593E7-531A-3D8B-4923-951B31991C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311F43-2641-1D61-36B3-66217DF8FA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C1605B-6896-4990-9B75-160A654A47B5}" type="slidenum">
              <a:rPr lang="en-US" smtClean="0"/>
              <a:t>‹#›</a:t>
            </a:fld>
            <a:endParaRPr lang="en-US"/>
          </a:p>
        </p:txBody>
      </p:sp>
    </p:spTree>
    <p:extLst>
      <p:ext uri="{BB962C8B-B14F-4D97-AF65-F5344CB8AC3E}">
        <p14:creationId xmlns:p14="http://schemas.microsoft.com/office/powerpoint/2010/main" val="207198956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A05EF-7B6F-6093-5A57-8DB263CEEE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ECB6B-91CC-95DA-2E0C-6BF60E0FAE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099AB-3D86-4488-E9D7-EE5D3C921D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B9AEAE-FB51-4EFB-A6C0-10B762ED0FF4}" type="datetimeFigureOut">
              <a:rPr lang="en-US" smtClean="0"/>
              <a:t>7/12/2025</a:t>
            </a:fld>
            <a:endParaRPr lang="en-US"/>
          </a:p>
        </p:txBody>
      </p:sp>
      <p:sp>
        <p:nvSpPr>
          <p:cNvPr id="5" name="Footer Placeholder 4">
            <a:extLst>
              <a:ext uri="{FF2B5EF4-FFF2-40B4-BE49-F238E27FC236}">
                <a16:creationId xmlns:a16="http://schemas.microsoft.com/office/drawing/2014/main" id="{7F1D12BF-EB22-3DBE-D6B8-9716D55F4F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81CA653-BC73-3154-CB03-41134F40C9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BFC97C-B8E5-4C50-A6BE-42A0FF79DA23}" type="slidenum">
              <a:rPr lang="en-US" smtClean="0"/>
              <a:t>‹#›</a:t>
            </a:fld>
            <a:endParaRPr lang="en-US"/>
          </a:p>
        </p:txBody>
      </p:sp>
    </p:spTree>
    <p:extLst>
      <p:ext uri="{BB962C8B-B14F-4D97-AF65-F5344CB8AC3E}">
        <p14:creationId xmlns:p14="http://schemas.microsoft.com/office/powerpoint/2010/main" val="325648497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8F821-0DCB-4D5A-ABD1-BCFB0B6D0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4E98F5-F1F7-4CF0-AA80-5286A6A8B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28A95D-AB18-4BD7-9044-6AF34CA35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408578-6D02-4F16-8317-2D8383693BBB}" type="datetimeFigureOut">
              <a:rPr lang="en-IN" smtClean="0">
                <a:solidFill>
                  <a:prstClr val="black">
                    <a:tint val="75000"/>
                  </a:prstClr>
                </a:solidFill>
              </a:rPr>
              <a:pPr/>
              <a:t>12-07-2025</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AF92A1E-1D28-4322-9122-24D4C1679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D0CEB8C9-083F-4001-93FB-F34A7249E4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F73F03-3BC9-4920-A0B7-D74F1C169E7F}"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188413846"/>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svg"/><Relationship Id="rId3" Type="http://schemas.openxmlformats.org/officeDocument/2006/relationships/image" Target="../media/image59.emf"/><Relationship Id="rId7" Type="http://schemas.openxmlformats.org/officeDocument/2006/relationships/image" Target="../media/image63.svg"/><Relationship Id="rId12"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70.png"/><Relationship Id="rId1" Type="http://schemas.openxmlformats.org/officeDocument/2006/relationships/slideLayout" Target="../slideLayouts/slideLayout48.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emf"/><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0.emf"/><Relationship Id="rId9" Type="http://schemas.openxmlformats.org/officeDocument/2006/relationships/image" Target="../media/image52.sv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67.svg"/><Relationship Id="rId3" Type="http://schemas.openxmlformats.org/officeDocument/2006/relationships/image" Target="../media/image59.emf"/><Relationship Id="rId7" Type="http://schemas.openxmlformats.org/officeDocument/2006/relationships/image" Target="../media/image63.svg"/><Relationship Id="rId12" Type="http://schemas.openxmlformats.org/officeDocument/2006/relationships/image" Target="../media/image66.png"/><Relationship Id="rId17" Type="http://schemas.openxmlformats.org/officeDocument/2006/relationships/image" Target="../media/image69.png"/><Relationship Id="rId2" Type="http://schemas.openxmlformats.org/officeDocument/2006/relationships/notesSlide" Target="../notesSlides/notesSlide3.xml"/><Relationship Id="rId16" Type="http://schemas.openxmlformats.org/officeDocument/2006/relationships/image" Target="../media/image72.png"/><Relationship Id="rId1" Type="http://schemas.openxmlformats.org/officeDocument/2006/relationships/slideLayout" Target="../slideLayouts/slideLayout48.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emf"/><Relationship Id="rId15" Type="http://schemas.openxmlformats.org/officeDocument/2006/relationships/image" Target="../media/image68.png"/><Relationship Id="rId10" Type="http://schemas.openxmlformats.org/officeDocument/2006/relationships/image" Target="../media/image64.png"/><Relationship Id="rId4" Type="http://schemas.openxmlformats.org/officeDocument/2006/relationships/image" Target="../media/image60.emf"/><Relationship Id="rId9" Type="http://schemas.openxmlformats.org/officeDocument/2006/relationships/image" Target="../media/image52.svg"/><Relationship Id="rId14"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59.emf"/><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61.emf"/><Relationship Id="rId9" Type="http://schemas.openxmlformats.org/officeDocument/2006/relationships/image" Target="../media/image77.png"/><Relationship Id="rId14"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4.png"/><Relationship Id="rId12"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80.svg"/><Relationship Id="rId11" Type="http://schemas.openxmlformats.org/officeDocument/2006/relationships/image" Target="../media/image88.png"/><Relationship Id="rId5" Type="http://schemas.openxmlformats.org/officeDocument/2006/relationships/image" Target="../media/image79.png"/><Relationship Id="rId15" Type="http://schemas.openxmlformats.org/officeDocument/2006/relationships/image" Target="../media/image92.png"/><Relationship Id="rId10" Type="http://schemas.openxmlformats.org/officeDocument/2006/relationships/image" Target="../media/image87.png"/><Relationship Id="rId4" Type="http://schemas.microsoft.com/office/2007/relationships/hdphoto" Target="../media/hdphoto1.wdp"/><Relationship Id="rId9" Type="http://schemas.openxmlformats.org/officeDocument/2006/relationships/image" Target="../media/image86.png"/><Relationship Id="rId14" Type="http://schemas.openxmlformats.org/officeDocument/2006/relationships/image" Target="../media/image9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2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14.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12.png"/><Relationship Id="rId17" Type="http://schemas.openxmlformats.org/officeDocument/2006/relationships/image" Target="../media/image58.png"/><Relationship Id="rId2" Type="http://schemas.openxmlformats.org/officeDocument/2006/relationships/notesSlide" Target="../notesSlides/notesSlide1.xml"/><Relationship Id="rId16" Type="http://schemas.openxmlformats.org/officeDocument/2006/relationships/image" Target="../media/image57.png"/><Relationship Id="rId1" Type="http://schemas.openxmlformats.org/officeDocument/2006/relationships/slideLayout" Target="../slideLayouts/slideLayout35.xml"/><Relationship Id="rId6" Type="http://schemas.openxmlformats.org/officeDocument/2006/relationships/image" Target="../media/image50.svg"/><Relationship Id="rId11" Type="http://schemas.openxmlformats.org/officeDocument/2006/relationships/image" Target="../media/image11.png"/><Relationship Id="rId5" Type="http://schemas.openxmlformats.org/officeDocument/2006/relationships/image" Target="../media/image49.png"/><Relationship Id="rId15" Type="http://schemas.openxmlformats.org/officeDocument/2006/relationships/image" Target="../media/image56.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D9293-E51A-0246-4D52-D3BE4D967E1B}"/>
            </a:ext>
          </a:extLst>
        </p:cNvPr>
        <p:cNvGrpSpPr/>
        <p:nvPr/>
      </p:nvGrpSpPr>
      <p:grpSpPr>
        <a:xfrm>
          <a:off x="0" y="0"/>
          <a:ext cx="0" cy="0"/>
          <a:chOff x="0" y="0"/>
          <a:chExt cx="0" cy="0"/>
        </a:xfrm>
      </p:grpSpPr>
      <p:pic>
        <p:nvPicPr>
          <p:cNvPr id="1026" name="Picture 2" descr="Premium Photo | Modern building office and blue sky background">
            <a:extLst>
              <a:ext uri="{FF2B5EF4-FFF2-40B4-BE49-F238E27FC236}">
                <a16:creationId xmlns:a16="http://schemas.microsoft.com/office/drawing/2014/main" id="{C3AC9FD3-8806-8EAF-3CA1-7CF21445355A}"/>
              </a:ext>
            </a:extLst>
          </p:cNvPr>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bwMode="auto">
          <a:xfrm>
            <a:off x="0" y="0"/>
            <a:ext cx="12192000" cy="6858000"/>
          </a:xfrm>
          <a:prstGeom prst="rect">
            <a:avLst/>
          </a:prstGeom>
          <a:blipFill dpi="0" rotWithShape="1">
            <a:blip r:embed="rId3">
              <a:alphaModFix amt="0"/>
            </a:blip>
            <a:srcRect/>
            <a:tile tx="0" ty="0" sx="100000" sy="100000" flip="none" algn="tl"/>
          </a:blipFill>
        </p:spPr>
      </p:pic>
      <p:sp>
        <p:nvSpPr>
          <p:cNvPr id="10" name="Rectangle 9">
            <a:extLst>
              <a:ext uri="{FF2B5EF4-FFF2-40B4-BE49-F238E27FC236}">
                <a16:creationId xmlns:a16="http://schemas.microsoft.com/office/drawing/2014/main" id="{BABB1DAC-A8E4-E291-5451-B3A9A23B9952}"/>
              </a:ext>
            </a:extLst>
          </p:cNvPr>
          <p:cNvSpPr/>
          <p:nvPr/>
        </p:nvSpPr>
        <p:spPr>
          <a:xfrm>
            <a:off x="0" y="2480733"/>
            <a:ext cx="12192000" cy="1854200"/>
          </a:xfrm>
          <a:prstGeom prst="rect">
            <a:avLst/>
          </a:prstGeom>
          <a:solidFill>
            <a:srgbClr val="242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Half Frame 10">
            <a:extLst>
              <a:ext uri="{FF2B5EF4-FFF2-40B4-BE49-F238E27FC236}">
                <a16:creationId xmlns:a16="http://schemas.microsoft.com/office/drawing/2014/main" id="{BD82E4C0-A9DE-1F59-DF9B-1C6D077FE44E}"/>
              </a:ext>
            </a:extLst>
          </p:cNvPr>
          <p:cNvSpPr/>
          <p:nvPr/>
        </p:nvSpPr>
        <p:spPr>
          <a:xfrm rot="8100000">
            <a:off x="-2195859" y="1025285"/>
            <a:ext cx="4891247" cy="4807430"/>
          </a:xfrm>
          <a:prstGeom prst="halfFrame">
            <a:avLst>
              <a:gd name="adj1" fmla="val 19733"/>
              <a:gd name="adj2" fmla="val 21333"/>
            </a:avLst>
          </a:prstGeom>
          <a:solidFill>
            <a:srgbClr val="24255B"/>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5954825-FCEF-9500-F7E8-D7F510F78BA4}"/>
              </a:ext>
            </a:extLst>
          </p:cNvPr>
          <p:cNvSpPr txBox="1"/>
          <p:nvPr/>
        </p:nvSpPr>
        <p:spPr>
          <a:xfrm>
            <a:off x="4466336" y="3136612"/>
            <a:ext cx="375936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Case Studies - AI</a:t>
            </a:r>
          </a:p>
        </p:txBody>
      </p:sp>
      <p:sp>
        <p:nvSpPr>
          <p:cNvPr id="13" name="Rectangle 12">
            <a:extLst>
              <a:ext uri="{FF2B5EF4-FFF2-40B4-BE49-F238E27FC236}">
                <a16:creationId xmlns:a16="http://schemas.microsoft.com/office/drawing/2014/main" id="{41004897-2BAC-DECE-6819-5FC5A99A94BD}"/>
              </a:ext>
            </a:extLst>
          </p:cNvPr>
          <p:cNvSpPr/>
          <p:nvPr/>
        </p:nvSpPr>
        <p:spPr>
          <a:xfrm>
            <a:off x="4258756" y="2811992"/>
            <a:ext cx="84667" cy="1283758"/>
          </a:xfrm>
          <a:prstGeom prst="rect">
            <a:avLst/>
          </a:prstGeom>
          <a:solidFill>
            <a:srgbClr val="EB49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 blue and orange logo&#10;&#10;Description automatically generated">
            <a:extLst>
              <a:ext uri="{FF2B5EF4-FFF2-40B4-BE49-F238E27FC236}">
                <a16:creationId xmlns:a16="http://schemas.microsoft.com/office/drawing/2014/main" id="{899E16AB-E27D-0BE1-F2FD-5BF90065BBC9}"/>
              </a:ext>
            </a:extLst>
          </p:cNvPr>
          <p:cNvPicPr>
            <a:picLocks noGrp="1" noRot="1" noChangeAspect="1" noMove="1" noResize="1" noEditPoints="1" noAdjustHandles="1" noChangeArrowheads="1" noChangeShapeType="1" noCrop="1"/>
          </p:cNvPicPr>
          <p:nvPr/>
        </p:nvPicPr>
        <p:blipFill>
          <a:blip r:embed="rId4" cstate="screen">
            <a:extLst>
              <a:ext uri="{28A0092B-C50C-407E-A947-70E740481C1C}">
                <a14:useLocalDpi xmlns:a14="http://schemas.microsoft.com/office/drawing/2010/main"/>
              </a:ext>
            </a:extLst>
          </a:blip>
          <a:stretch>
            <a:fillRect/>
          </a:stretch>
        </p:blipFill>
        <p:spPr>
          <a:xfrm>
            <a:off x="9792831" y="420756"/>
            <a:ext cx="2093522" cy="716377"/>
          </a:xfrm>
          <a:prstGeom prst="rect">
            <a:avLst/>
          </a:prstGeom>
        </p:spPr>
      </p:pic>
      <p:sp>
        <p:nvSpPr>
          <p:cNvPr id="15" name="Rectangle 14">
            <a:extLst>
              <a:ext uri="{FF2B5EF4-FFF2-40B4-BE49-F238E27FC236}">
                <a16:creationId xmlns:a16="http://schemas.microsoft.com/office/drawing/2014/main" id="{009A605D-079F-61F3-AFAA-E6AD123B06FA}"/>
              </a:ext>
            </a:extLst>
          </p:cNvPr>
          <p:cNvSpPr>
            <a:spLocks noGrp="1" noRot="1" noMove="1" noResize="1" noEditPoints="1" noAdjustHandles="1" noChangeArrowheads="1" noChangeShapeType="1"/>
          </p:cNvSpPr>
          <p:nvPr/>
        </p:nvSpPr>
        <p:spPr>
          <a:xfrm>
            <a:off x="8801100" y="6606653"/>
            <a:ext cx="3242733" cy="107722"/>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E7E6E6">
                    <a:lumMod val="75000"/>
                  </a:srgbClr>
                </a:solidFill>
                <a:effectLst/>
                <a:uLnTx/>
                <a:uFillTx/>
                <a:latin typeface="Gotham" panose="02000504020000020004" pitchFamily="2" charset="0"/>
                <a:ea typeface="+mn-ea"/>
                <a:cs typeface="+mn-cs"/>
              </a:rPr>
              <a:t>Copyright © 2024 Relanto Inc. All rights reserved.</a:t>
            </a:r>
          </a:p>
        </p:txBody>
      </p:sp>
    </p:spTree>
    <p:extLst>
      <p:ext uri="{BB962C8B-B14F-4D97-AF65-F5344CB8AC3E}">
        <p14:creationId xmlns:p14="http://schemas.microsoft.com/office/powerpoint/2010/main" val="3258261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IN" dirty="0">
                <a:cs typeface="Poppins SemiBold"/>
              </a:rPr>
              <a:t>LLM – RAG based Chatbot, </a:t>
            </a:r>
            <a:r>
              <a:rPr lang="en-IN" dirty="0" err="1">
                <a:cs typeface="Poppins SemiBold"/>
              </a:rPr>
              <a:t>Voicebots</a:t>
            </a:r>
            <a:r>
              <a:rPr lang="en-IN" dirty="0">
                <a:cs typeface="Poppins SemiBold"/>
              </a:rPr>
              <a:t>, </a:t>
            </a:r>
            <a:r>
              <a:rPr lang="en-IN" dirty="0" err="1">
                <a:cs typeface="Poppins SemiBold"/>
              </a:rPr>
              <a:t>Videobots</a:t>
            </a:r>
          </a:p>
        </p:txBody>
      </p:sp>
      <p:sp>
        <p:nvSpPr>
          <p:cNvPr id="8" name="Rectangle 7">
            <a:extLst>
              <a:ext uri="{FF2B5EF4-FFF2-40B4-BE49-F238E27FC236}">
                <a16:creationId xmlns:a16="http://schemas.microsoft.com/office/drawing/2014/main" id="{4D9EFF44-DFBF-2FA7-6408-A39C06F7D86B}"/>
              </a:ext>
            </a:extLst>
          </p:cNvPr>
          <p:cNvSpPr/>
          <p:nvPr/>
        </p:nvSpPr>
        <p:spPr>
          <a:xfrm>
            <a:off x="467272" y="2756976"/>
            <a:ext cx="3570722" cy="3922868"/>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74151"/>
                </a:solidFill>
                <a:effectLst/>
                <a:uLnTx/>
                <a:uFillTx/>
                <a:latin typeface="Poppins"/>
                <a:ea typeface="+mn-lt"/>
                <a:cs typeface="Poppins"/>
              </a:rPr>
              <a:t>No more waiting in endless queues. RAG chatbots can understand your question and deliver the answer you need in seconds, freeing up human agents for trickier problems.</a:t>
            </a:r>
            <a:endParaRPr kumimoji="0" lang="en-US" sz="1100" b="0" i="0" u="none" strike="noStrike" kern="1200" cap="none" spc="0" normalizeH="0" baseline="0" noProof="0" dirty="0">
              <a:ln>
                <a:noFill/>
              </a:ln>
              <a:solidFill>
                <a:srgbClr val="374151"/>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Many traditional chatbots operate on predefined scripts or rule-based systems, limiting their ability to understand and respond to complex or nuanced queries.</a:t>
            </a:r>
            <a:endParaRPr kumimoji="0" lang="en-US" sz="1100" b="0" i="0" u="none" strike="noStrike" kern="1200" cap="none" spc="0" normalizeH="0" baseline="0" noProof="0">
              <a:ln>
                <a:noFill/>
              </a:ln>
              <a:solidFill>
                <a:srgbClr val="374151"/>
              </a:solidFill>
              <a:effectLst/>
              <a:uLnTx/>
              <a:uFillTx/>
              <a:latin typeface="Poppins"/>
              <a:ea typeface="Calibri"/>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374151"/>
                </a:solidFill>
                <a:effectLst/>
                <a:uLnTx/>
                <a:uFillTx/>
                <a:latin typeface="Poppins"/>
                <a:ea typeface="+mn-lt"/>
                <a:cs typeface="Poppins"/>
              </a:rPr>
              <a:t>RAG chatbots can grasp the subtleties of human conversation, so they can tailor their responses to your specific situation and offer relevant solutions.</a:t>
            </a:r>
            <a:endParaRPr kumimoji="0" lang="en-US" sz="1100" b="0" i="0" u="none" strike="noStrike" kern="1200" cap="none" spc="0" normalizeH="0" baseline="0" noProof="0" dirty="0">
              <a:ln>
                <a:noFill/>
              </a:ln>
              <a:solidFill>
                <a:srgbClr val="374151"/>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Integrating traditional chatbots with various data sources and systems to provide comprehensive and accurate responses can be complex.</a:t>
            </a:r>
            <a:endParaRPr kumimoji="0" lang="en-US" sz="1800" b="0" i="0" u="none" strike="noStrike" kern="1200" cap="none" spc="0" normalizeH="0" baseline="0" noProof="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Traditional chatbots often provide text-based interactions that can be perceived as monotonous and boring.</a:t>
            </a: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p:txBody>
      </p:sp>
      <p:sp>
        <p:nvSpPr>
          <p:cNvPr id="16" name="Rectangle 15">
            <a:extLst>
              <a:ext uri="{FF2B5EF4-FFF2-40B4-BE49-F238E27FC236}">
                <a16:creationId xmlns:a16="http://schemas.microsoft.com/office/drawing/2014/main" id="{1868FC05-AFA9-C290-C9B1-F504FBA361DC}"/>
              </a:ext>
            </a:extLst>
          </p:cNvPr>
          <p:cNvSpPr/>
          <p:nvPr/>
        </p:nvSpPr>
        <p:spPr>
          <a:xfrm>
            <a:off x="4137482" y="2757352"/>
            <a:ext cx="3976577" cy="382615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Utilized </a:t>
            </a:r>
            <a:r>
              <a:rPr kumimoji="0" lang="en-US" sz="1100" b="1" i="0" u="none" strike="noStrike" kern="1200" cap="none" spc="0" normalizeH="0" baseline="0" noProof="0" dirty="0">
                <a:ln>
                  <a:noFill/>
                </a:ln>
                <a:solidFill>
                  <a:srgbClr val="374151"/>
                </a:solidFill>
                <a:effectLst/>
                <a:uLnTx/>
                <a:uFillTx/>
                <a:latin typeface="Poppins"/>
                <a:ea typeface="+mn-lt"/>
                <a:cs typeface="Poppins"/>
              </a:rPr>
              <a:t>OpenAI</a:t>
            </a:r>
            <a:r>
              <a:rPr kumimoji="0" lang="en-US" sz="1100" b="0" i="0" u="none" strike="noStrike" kern="1200" cap="none" spc="0" normalizeH="0" baseline="0" noProof="0" dirty="0">
                <a:ln>
                  <a:noFill/>
                </a:ln>
                <a:solidFill>
                  <a:srgbClr val="374151"/>
                </a:solidFill>
                <a:effectLst/>
                <a:uLnTx/>
                <a:uFillTx/>
                <a:latin typeface="Poppins"/>
                <a:ea typeface="+mn-lt"/>
                <a:cs typeface="Poppins"/>
              </a:rPr>
              <a:t>'s LLM to integrate powerful language models capable of understanding and generating human-like text.</a:t>
            </a: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Used </a:t>
            </a:r>
            <a:r>
              <a:rPr kumimoji="0" lang="en-US" sz="1100" b="1" i="0" u="none" strike="noStrike" kern="1200" cap="none" spc="0" normalizeH="0" baseline="0" noProof="0" err="1">
                <a:ln>
                  <a:noFill/>
                </a:ln>
                <a:solidFill>
                  <a:srgbClr val="374151"/>
                </a:solidFill>
                <a:effectLst/>
                <a:uLnTx/>
                <a:uFillTx/>
                <a:latin typeface="Poppins"/>
                <a:ea typeface="+mn-lt"/>
                <a:cs typeface="Poppins"/>
              </a:rPr>
              <a:t>ElevenLabs</a:t>
            </a:r>
            <a:r>
              <a:rPr kumimoji="0" lang="en-US" sz="1100" b="1" i="0" u="none" strike="noStrike" kern="1200" cap="none" spc="0" normalizeH="0" baseline="0" noProof="0" dirty="0">
                <a:ln>
                  <a:noFill/>
                </a:ln>
                <a:solidFill>
                  <a:srgbClr val="374151"/>
                </a:solidFill>
                <a:effectLst/>
                <a:uLnTx/>
                <a:uFillTx/>
                <a:latin typeface="Poppins"/>
                <a:ea typeface="+mn-lt"/>
                <a:cs typeface="Poppins"/>
              </a:rPr>
              <a:t> </a:t>
            </a:r>
            <a:r>
              <a:rPr kumimoji="0" lang="en-US" sz="1100" b="0" i="0" u="none" strike="noStrike" kern="1200" cap="none" spc="0" normalizeH="0" baseline="0" noProof="0" dirty="0">
                <a:ln>
                  <a:noFill/>
                </a:ln>
                <a:solidFill>
                  <a:srgbClr val="374151"/>
                </a:solidFill>
                <a:effectLst/>
                <a:uLnTx/>
                <a:uFillTx/>
                <a:latin typeface="Poppins"/>
                <a:ea typeface="+mn-lt"/>
                <a:cs typeface="Poppins"/>
              </a:rPr>
              <a:t>for realistic text-to-speech (TTS) conversion, enabling the creation of lifelike voice responses.</a:t>
            </a:r>
            <a:endParaRPr kumimoji="0" lang="en-US" sz="1800" b="0" i="0" u="none" strike="noStrike" kern="1200" cap="none" spc="0" normalizeH="0" baseline="0" noProof="0" dirty="0">
              <a:ln>
                <a:noFill/>
              </a:ln>
              <a:solidFill>
                <a:prstClr val="white"/>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err="1">
                <a:ln>
                  <a:noFill/>
                </a:ln>
                <a:solidFill>
                  <a:srgbClr val="374151"/>
                </a:solidFill>
                <a:effectLst/>
                <a:uLnTx/>
                <a:uFillTx/>
                <a:latin typeface="Poppins"/>
                <a:ea typeface="+mn-lt"/>
                <a:cs typeface="Poppins"/>
              </a:rPr>
              <a:t>Langchain</a:t>
            </a:r>
            <a:r>
              <a:rPr kumimoji="0" lang="en-US" sz="1100" b="0" i="0" u="none" strike="noStrike" kern="1200" cap="none" spc="0" normalizeH="0" baseline="0" noProof="0" dirty="0">
                <a:ln>
                  <a:noFill/>
                </a:ln>
                <a:solidFill>
                  <a:srgbClr val="374151"/>
                </a:solidFill>
                <a:effectLst/>
                <a:uLnTx/>
                <a:uFillTx/>
                <a:latin typeface="Poppins"/>
                <a:ea typeface="+mn-lt"/>
                <a:cs typeface="Poppins"/>
              </a:rPr>
              <a:t> to manage conversational context and state across multiple interactions. </a:t>
            </a:r>
            <a:endParaRPr kumimoji="0" lang="en-US" sz="1800" b="0" i="0" u="none" strike="noStrike" kern="1200" cap="none" spc="0" normalizeH="0" baseline="0" noProof="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Used </a:t>
            </a:r>
            <a:r>
              <a:rPr kumimoji="0" lang="en-US" sz="1100" b="1" i="0" u="none" strike="noStrike" kern="1200" cap="none" spc="0" normalizeH="0" baseline="0" noProof="0" err="1">
                <a:ln>
                  <a:noFill/>
                </a:ln>
                <a:solidFill>
                  <a:srgbClr val="374151"/>
                </a:solidFill>
                <a:effectLst/>
                <a:uLnTx/>
                <a:uFillTx/>
                <a:latin typeface="Poppins"/>
                <a:ea typeface="+mn-lt"/>
                <a:cs typeface="Poppins"/>
              </a:rPr>
              <a:t>Langchain</a:t>
            </a:r>
            <a:r>
              <a:rPr kumimoji="0" lang="en-US" sz="1100" b="1" i="0" u="none" strike="noStrike" kern="1200" cap="none" spc="0" normalizeH="0" baseline="0" noProof="0" dirty="0">
                <a:ln>
                  <a:noFill/>
                </a:ln>
                <a:solidFill>
                  <a:srgbClr val="374151"/>
                </a:solidFill>
                <a:effectLst/>
                <a:uLnTx/>
                <a:uFillTx/>
                <a:latin typeface="Poppins"/>
                <a:ea typeface="+mn-lt"/>
                <a:cs typeface="Poppins"/>
              </a:rPr>
              <a:t> </a:t>
            </a:r>
            <a:r>
              <a:rPr kumimoji="0" lang="en-US" sz="1100" b="0" i="0" u="none" strike="noStrike" kern="1200" cap="none" spc="0" normalizeH="0" baseline="0" noProof="0" dirty="0">
                <a:ln>
                  <a:noFill/>
                </a:ln>
                <a:solidFill>
                  <a:srgbClr val="374151"/>
                </a:solidFill>
                <a:effectLst/>
                <a:uLnTx/>
                <a:uFillTx/>
                <a:latin typeface="Poppins"/>
                <a:ea typeface="+mn-lt"/>
                <a:cs typeface="Poppins"/>
              </a:rPr>
              <a:t>to manage various data formats, including </a:t>
            </a:r>
            <a:r>
              <a:rPr kumimoji="0" lang="en-US" sz="1100" b="1" i="0" u="none" strike="noStrike" kern="1200" cap="none" spc="0" normalizeH="0" baseline="0" noProof="0" dirty="0">
                <a:ln>
                  <a:noFill/>
                </a:ln>
                <a:solidFill>
                  <a:srgbClr val="374151"/>
                </a:solidFill>
                <a:effectLst/>
                <a:uLnTx/>
                <a:uFillTx/>
                <a:latin typeface="Poppins"/>
                <a:ea typeface="+mn-lt"/>
                <a:cs typeface="Poppins"/>
              </a:rPr>
              <a:t>CSV, DB, JSON, and PDF</a:t>
            </a:r>
            <a:r>
              <a:rPr kumimoji="0" lang="en-US" sz="1100" b="0" i="0" u="none" strike="noStrike" kern="1200" cap="none" spc="0" normalizeH="0" baseline="0" noProof="0" dirty="0">
                <a:ln>
                  <a:noFill/>
                </a:ln>
                <a:solidFill>
                  <a:srgbClr val="374151"/>
                </a:solidFill>
                <a:effectLst/>
                <a:uLnTx/>
                <a:uFillTx/>
                <a:latin typeface="Poppins"/>
                <a:ea typeface="+mn-lt"/>
                <a:cs typeface="Poppins"/>
              </a:rPr>
              <a:t>. </a:t>
            </a:r>
            <a:r>
              <a:rPr kumimoji="0" lang="en-US" sz="1100" b="0" i="0" u="none" strike="noStrike" kern="1200" cap="none" spc="0" normalizeH="0" baseline="0" noProof="0" err="1">
                <a:ln>
                  <a:noFill/>
                </a:ln>
                <a:solidFill>
                  <a:srgbClr val="374151"/>
                </a:solidFill>
                <a:effectLst/>
                <a:uLnTx/>
                <a:uFillTx/>
                <a:latin typeface="Poppins"/>
                <a:ea typeface="+mn-lt"/>
                <a:cs typeface="Poppins"/>
              </a:rPr>
              <a:t>Langchain</a:t>
            </a:r>
            <a:r>
              <a:rPr kumimoji="0" lang="en-US" sz="1100" b="0" i="0" u="none" strike="noStrike" kern="1200" cap="none" spc="0" normalizeH="0" baseline="0" noProof="0" dirty="0">
                <a:ln>
                  <a:noFill/>
                </a:ln>
                <a:solidFill>
                  <a:srgbClr val="374151"/>
                </a:solidFill>
                <a:effectLst/>
                <a:uLnTx/>
                <a:uFillTx/>
                <a:latin typeface="Poppins"/>
                <a:ea typeface="+mn-lt"/>
                <a:cs typeface="Poppins"/>
              </a:rPr>
              <a:t> can also extract content from </a:t>
            </a:r>
            <a:r>
              <a:rPr kumimoji="0" lang="en-US" sz="1100" b="1" i="0" u="none" strike="noStrike" kern="1200" cap="none" spc="0" normalizeH="0" baseline="0" noProof="0" dirty="0">
                <a:ln>
                  <a:noFill/>
                </a:ln>
                <a:solidFill>
                  <a:srgbClr val="374151"/>
                </a:solidFill>
                <a:effectLst/>
                <a:uLnTx/>
                <a:uFillTx/>
                <a:latin typeface="Poppins"/>
                <a:ea typeface="+mn-lt"/>
                <a:cs typeface="Poppins"/>
              </a:rPr>
              <a:t>Google </a:t>
            </a:r>
            <a:r>
              <a:rPr kumimoji="0" lang="en-US" sz="1100" b="0" i="0" u="none" strike="noStrike" kern="1200" cap="none" spc="0" normalizeH="0" baseline="0" noProof="0" dirty="0">
                <a:ln>
                  <a:noFill/>
                </a:ln>
                <a:solidFill>
                  <a:srgbClr val="374151"/>
                </a:solidFill>
                <a:effectLst/>
                <a:uLnTx/>
                <a:uFillTx/>
                <a:latin typeface="Poppins"/>
                <a:ea typeface="+mn-lt"/>
                <a:cs typeface="Poppins"/>
              </a:rPr>
              <a:t>when answers are not found in the provided data sources.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Integrated </a:t>
            </a:r>
            <a:r>
              <a:rPr kumimoji="0" lang="en-US" sz="1100" b="1" i="0" u="none" strike="noStrike" kern="1200" cap="none" spc="0" normalizeH="0" baseline="0" noProof="0" dirty="0" err="1">
                <a:ln>
                  <a:noFill/>
                </a:ln>
                <a:solidFill>
                  <a:srgbClr val="374151"/>
                </a:solidFill>
                <a:effectLst/>
                <a:uLnTx/>
                <a:uFillTx/>
                <a:latin typeface="Poppins"/>
                <a:ea typeface="+mn-lt"/>
                <a:cs typeface="Poppins"/>
              </a:rPr>
              <a:t>ChromaDB</a:t>
            </a:r>
            <a:r>
              <a:rPr kumimoji="0" lang="en-US" sz="1100" b="0" i="0" u="none" strike="noStrike" kern="1200" cap="none" spc="0" normalizeH="0" baseline="0" noProof="0" dirty="0">
                <a:ln>
                  <a:noFill/>
                </a:ln>
                <a:solidFill>
                  <a:srgbClr val="374151"/>
                </a:solidFill>
                <a:effectLst/>
                <a:uLnTx/>
                <a:uFillTx/>
                <a:latin typeface="Poppins"/>
                <a:ea typeface="+mn-lt"/>
                <a:cs typeface="Poppins"/>
              </a:rPr>
              <a:t> to handle fast and efficient data retrieval, allowing the bot to access and utilize large datasets for informed responses.</a:t>
            </a: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Developed support for multimodal interactions by combining text, voice, and video capabilities. Used OpenAI for text processing, </a:t>
            </a:r>
            <a:r>
              <a:rPr kumimoji="0" lang="en-US" sz="1100" b="0" i="0" u="none" strike="noStrike" kern="1200" cap="none" spc="0" normalizeH="0" baseline="0" noProof="0" err="1">
                <a:ln>
                  <a:noFill/>
                </a:ln>
                <a:solidFill>
                  <a:srgbClr val="374151"/>
                </a:solidFill>
                <a:effectLst/>
                <a:uLnTx/>
                <a:uFillTx/>
                <a:latin typeface="Poppins"/>
                <a:ea typeface="+mn-lt"/>
                <a:cs typeface="Poppins"/>
              </a:rPr>
              <a:t>ElevenLabs</a:t>
            </a:r>
            <a:r>
              <a:rPr kumimoji="0" lang="en-US" sz="1100" b="0" i="0" u="none" strike="noStrike" kern="1200" cap="none" spc="0" normalizeH="0" baseline="0" noProof="0" dirty="0">
                <a:ln>
                  <a:noFill/>
                </a:ln>
                <a:solidFill>
                  <a:srgbClr val="374151"/>
                </a:solidFill>
                <a:effectLst/>
                <a:uLnTx/>
                <a:uFillTx/>
                <a:latin typeface="Poppins"/>
                <a:ea typeface="+mn-lt"/>
                <a:cs typeface="Poppins"/>
              </a:rPr>
              <a:t> for voice synthesis, and </a:t>
            </a:r>
            <a:r>
              <a:rPr kumimoji="0" lang="en-US" sz="1100" b="1" i="0" u="none" strike="noStrike" kern="1200" cap="none" spc="0" normalizeH="0" baseline="0" noProof="0" dirty="0">
                <a:ln>
                  <a:noFill/>
                </a:ln>
                <a:solidFill>
                  <a:srgbClr val="374151"/>
                </a:solidFill>
                <a:effectLst/>
                <a:uLnTx/>
                <a:uFillTx/>
                <a:latin typeface="Poppins"/>
                <a:ea typeface="+mn-lt"/>
                <a:cs typeface="Poppins"/>
              </a:rPr>
              <a:t>open-source video generation</a:t>
            </a:r>
            <a:r>
              <a:rPr kumimoji="0" lang="en-US" sz="1100" b="0" i="0" u="none" strike="noStrike" kern="1200" cap="none" spc="0" normalizeH="0" baseline="0" noProof="0" dirty="0">
                <a:ln>
                  <a:noFill/>
                </a:ln>
                <a:solidFill>
                  <a:srgbClr val="374151"/>
                </a:solidFill>
                <a:effectLst/>
                <a:uLnTx/>
                <a:uFillTx/>
                <a:latin typeface="Poppins"/>
                <a:ea typeface="+mn-lt"/>
                <a:cs typeface="Poppins"/>
              </a:rPr>
              <a:t> tools for </a:t>
            </a:r>
            <a:r>
              <a:rPr kumimoji="0" lang="en-US" sz="1100" b="0" i="0" u="none" strike="noStrike" kern="1200" cap="none" spc="0" normalizeH="0" baseline="0" noProof="0" err="1">
                <a:ln>
                  <a:noFill/>
                </a:ln>
                <a:solidFill>
                  <a:srgbClr val="374151"/>
                </a:solidFill>
                <a:effectLst/>
                <a:uLnTx/>
                <a:uFillTx/>
                <a:latin typeface="Poppins"/>
                <a:ea typeface="+mn-lt"/>
                <a:cs typeface="Poppins"/>
              </a:rPr>
              <a:t>videobot</a:t>
            </a:r>
            <a:r>
              <a:rPr kumimoji="0" lang="en-US" sz="1100" b="0" i="0" u="none" strike="noStrike" kern="1200" cap="none" spc="0" normalizeH="0" baseline="0" noProof="0" dirty="0">
                <a:ln>
                  <a:noFill/>
                </a:ln>
                <a:solidFill>
                  <a:srgbClr val="374151"/>
                </a:solidFill>
                <a:effectLst/>
                <a:uLnTx/>
                <a:uFillTx/>
                <a:latin typeface="Poppins"/>
                <a:ea typeface="+mn-lt"/>
                <a:cs typeface="Poppins"/>
              </a:rPr>
              <a:t> functionality.</a:t>
            </a:r>
            <a:endParaRPr kumimoji="0" lang="en-US" sz="1100" b="0" i="0" u="none" strike="noStrike" kern="1200" cap="none" spc="0" normalizeH="0" baseline="0" noProof="0" dirty="0">
              <a:ln>
                <a:noFill/>
              </a:ln>
              <a:solidFill>
                <a:srgbClr val="374151"/>
              </a:solidFill>
              <a:effectLst/>
              <a:uLnTx/>
              <a:uFillTx/>
              <a:latin typeface="Poppins"/>
              <a:ea typeface="+mn-ea"/>
              <a:cs typeface="Poppins"/>
            </a:endParaRPr>
          </a:p>
        </p:txBody>
      </p:sp>
      <p:sp>
        <p:nvSpPr>
          <p:cNvPr id="21" name="Oval 20">
            <a:extLst>
              <a:ext uri="{FF2B5EF4-FFF2-40B4-BE49-F238E27FC236}">
                <a16:creationId xmlns:a16="http://schemas.microsoft.com/office/drawing/2014/main" id="{4DEB5987-ED24-4AB8-1978-35EDE1532E48}"/>
              </a:ext>
            </a:extLst>
          </p:cNvPr>
          <p:cNvSpPr/>
          <p:nvPr/>
        </p:nvSpPr>
        <p:spPr>
          <a:xfrm>
            <a:off x="8801245" y="2512970"/>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4" name="Oval 23">
            <a:extLst>
              <a:ext uri="{FF2B5EF4-FFF2-40B4-BE49-F238E27FC236}">
                <a16:creationId xmlns:a16="http://schemas.microsoft.com/office/drawing/2014/main" id="{6D73669E-3D09-A6A7-7FBA-3E0E752D6917}"/>
              </a:ext>
            </a:extLst>
          </p:cNvPr>
          <p:cNvSpPr/>
          <p:nvPr/>
        </p:nvSpPr>
        <p:spPr>
          <a:xfrm>
            <a:off x="87875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922032" y="1483817"/>
            <a:ext cx="393700" cy="457200"/>
          </a:xfrm>
          <a:prstGeom prst="rect">
            <a:avLst/>
          </a:prstGeom>
        </p:spPr>
      </p:pic>
      <p:pic>
        <p:nvPicPr>
          <p:cNvPr id="28" name="Picture 27">
            <a:extLst>
              <a:ext uri="{FF2B5EF4-FFF2-40B4-BE49-F238E27FC236}">
                <a16:creationId xmlns:a16="http://schemas.microsoft.com/office/drawing/2014/main" id="{16764DA5-4A8A-45C4-BE42-384AB4D14582}"/>
              </a:ext>
            </a:extLst>
          </p:cNvPr>
          <p:cNvPicPr>
            <a:picLocks noChangeAspect="1"/>
          </p:cNvPicPr>
          <p:nvPr/>
        </p:nvPicPr>
        <p:blipFill>
          <a:blip r:embed="rId4"/>
          <a:stretch>
            <a:fillRect/>
          </a:stretch>
        </p:blipFill>
        <p:spPr>
          <a:xfrm>
            <a:off x="8907105" y="2618830"/>
            <a:ext cx="450850" cy="450850"/>
          </a:xfrm>
          <a:prstGeom prst="rect">
            <a:avLst/>
          </a:prstGeom>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5"/>
          <a:stretch>
            <a:fillRect/>
          </a:stretch>
        </p:blipFill>
        <p:spPr>
          <a:xfrm>
            <a:off x="8900150" y="3684542"/>
            <a:ext cx="437464" cy="524957"/>
          </a:xfrm>
          <a:prstGeom prst="rect">
            <a:avLst/>
          </a:prstGeom>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1119366"/>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dirty="0">
                <a:ln>
                  <a:noFill/>
                </a:ln>
                <a:solidFill>
                  <a:prstClr val="white"/>
                </a:solidFill>
                <a:effectLst/>
                <a:uLnTx/>
                <a:uFillTx/>
                <a:latin typeface="Poppins"/>
                <a:ea typeface="+mn-ea"/>
                <a:cs typeface="Calibri"/>
              </a:rPr>
              <a:t>: </a:t>
            </a:r>
            <a:r>
              <a:rPr kumimoji="0" lang="en-US" sz="1050" b="0" i="0" u="none" strike="noStrike" kern="1200" cap="none" spc="0" normalizeH="0" baseline="0" noProof="0" dirty="0">
                <a:ln>
                  <a:noFill/>
                </a:ln>
                <a:solidFill>
                  <a:prstClr val="white"/>
                </a:solidFill>
                <a:effectLst/>
                <a:uLnTx/>
                <a:uFillTx/>
                <a:latin typeface="Poppins"/>
                <a:ea typeface="+mn-lt"/>
                <a:cs typeface="Calibri"/>
              </a:rPr>
              <a:t>T</a:t>
            </a:r>
            <a:r>
              <a:rPr kumimoji="0" lang="en-US" sz="1050" b="0" i="0" u="none" strike="noStrike" kern="1200" cap="none" spc="0" normalizeH="0" baseline="0" noProof="0" dirty="0">
                <a:ln>
                  <a:noFill/>
                </a:ln>
                <a:solidFill>
                  <a:prstClr val="white"/>
                </a:solidFill>
                <a:effectLst/>
                <a:uLnTx/>
                <a:uFillTx/>
                <a:latin typeface="Poppins"/>
                <a:ea typeface="+mn-lt"/>
                <a:cs typeface="Poppins"/>
              </a:rPr>
              <a:t>he traditional chatbots often struggle with understanding complex queries, providing personalized responses, handling ambiguity, and maintaining user engagement. Additionally, these chatbots face challenges with scalability, integration, and availability, leading to unsatisfactory user experiences. To overcome these issues, we implemented a solution utilizing Retrieval Augmented Generation. This implementation supports multimodal interactions, ensuring a seamless, engaging, and personalized user experience, while also providing 24/7 availability without the need for human intervention.</a:t>
            </a:r>
            <a:endParaRPr kumimoji="0" lang="en-US" sz="1050" b="0" i="0" u="none" strike="noStrike" kern="1200" cap="none" spc="0" normalizeH="0" baseline="0" noProof="0" dirty="0">
              <a:ln>
                <a:noFill/>
              </a:ln>
              <a:solidFill>
                <a:prstClr val="white"/>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Poppins"/>
                <a:ea typeface="+mn-lt"/>
                <a:cs typeface="Poppins"/>
              </a:rPr>
              <a:t>4o</a:t>
            </a: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Poppins"/>
              <a:ea typeface="+mn-lt"/>
              <a:cs typeface="Calibri"/>
            </a:endParaRP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3849" y="2162413"/>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dirty="0">
                <a:ln>
                  <a:noFill/>
                </a:ln>
                <a:solidFill>
                  <a:srgbClr val="002E87"/>
                </a:solidFill>
                <a:effectLst/>
                <a:uLnTx/>
                <a:uFillTx/>
                <a:latin typeface="Poppins SemiBold"/>
                <a:ea typeface="+mn-ea"/>
                <a:cs typeface="+mn-cs"/>
              </a:endParaRPr>
            </a:p>
          </p:txBody>
        </p:sp>
      </p:grpSp>
      <p:sp>
        <p:nvSpPr>
          <p:cNvPr id="45" name="TextBox 44">
            <a:extLst>
              <a:ext uri="{FF2B5EF4-FFF2-40B4-BE49-F238E27FC236}">
                <a16:creationId xmlns:a16="http://schemas.microsoft.com/office/drawing/2014/main" id="{F082DBD0-0231-E156-DD90-9CDBF52AD19F}"/>
              </a:ext>
            </a:extLst>
          </p:cNvPr>
          <p:cNvSpPr txBox="1"/>
          <p:nvPr/>
        </p:nvSpPr>
        <p:spPr>
          <a:xfrm>
            <a:off x="9146565" y="1653046"/>
            <a:ext cx="2632759" cy="249299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Enhanced Accuracy and Reliability</a:t>
            </a:r>
            <a:endParaRPr kumimoji="0" lang="en-US" sz="18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Valuable Customer Data and Feedback</a:t>
            </a:r>
            <a:endParaRPr kumimoji="0" lang="en-US" sz="18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Dynamic and Contextual Responses</a:t>
            </a: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r>
              <a:rPr kumimoji="0" lang="en-US" sz="1200" b="0" i="0" u="none" strike="noStrike" kern="1200" cap="none" spc="0" normalizeH="0" baseline="0" noProof="0" dirty="0">
                <a:ln>
                  <a:noFill/>
                </a:ln>
                <a:solidFill>
                  <a:prstClr val="black"/>
                </a:solidFill>
                <a:effectLst/>
                <a:uLnTx/>
                <a:uFillTx/>
                <a:latin typeface="Poppins"/>
                <a:ea typeface="+mn-lt"/>
                <a:cs typeface="Poppins"/>
              </a:rPr>
              <a:t>Eeduce reliance on human customer service representatives, leading to substantial cost savings.</a:t>
            </a:r>
            <a:endParaRPr kumimoji="0" lang="en-US" sz="1200" b="0" i="0" u="none" strike="noStrike" kern="1200" cap="none" spc="0" normalizeH="0" baseline="0" noProof="0">
              <a:ln>
                <a:noFill/>
              </a:ln>
              <a:solidFill>
                <a:prstClr val="black"/>
              </a:solidFill>
              <a:effectLst/>
              <a:uLnTx/>
              <a:uFillTx/>
              <a:latin typeface="Poppins"/>
              <a:ea typeface="+mn-ea"/>
              <a:cs typeface="Poppins"/>
            </a:endParaRPr>
          </a:p>
        </p:txBody>
      </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E140564F-D22A-1D9B-38F1-767B8B3338BD}"/>
              </a:ext>
            </a:extLst>
          </p:cNvPr>
          <p:cNvGrpSpPr/>
          <p:nvPr/>
        </p:nvGrpSpPr>
        <p:grpSpPr>
          <a:xfrm>
            <a:off x="472164" y="2162413"/>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dirty="0">
                <a:ln>
                  <a:noFill/>
                </a:ln>
                <a:solidFill>
                  <a:srgbClr val="002E87"/>
                </a:solidFill>
                <a:effectLst/>
                <a:uLnTx/>
                <a:uFillTx/>
                <a:latin typeface="Poppins SemiBold"/>
                <a:ea typeface="+mn-ea"/>
                <a:cs typeface="+mn-cs"/>
              </a:endParaRPr>
            </a:p>
          </p:txBody>
        </p:sp>
      </p:grpSp>
      <p:pic>
        <p:nvPicPr>
          <p:cNvPr id="9" name="Graphic 8">
            <a:extLst>
              <a:ext uri="{FF2B5EF4-FFF2-40B4-BE49-F238E27FC236}">
                <a16:creationId xmlns:a16="http://schemas.microsoft.com/office/drawing/2014/main" id="{DFE01DC8-4EE6-FCCD-36B6-F9BE4CA9F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7998" y="1614033"/>
            <a:ext cx="598796" cy="598796"/>
          </a:xfrm>
          <a:prstGeom prst="rect">
            <a:avLst/>
          </a:prstGeom>
        </p:spPr>
      </p:pic>
      <p:pic>
        <p:nvPicPr>
          <p:cNvPr id="10" name="Graphic 9">
            <a:extLst>
              <a:ext uri="{FF2B5EF4-FFF2-40B4-BE49-F238E27FC236}">
                <a16:creationId xmlns:a16="http://schemas.microsoft.com/office/drawing/2014/main" id="{844FEB9A-5323-DD36-F895-D727024D41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1939" y="2162413"/>
            <a:ext cx="632307" cy="632307"/>
          </a:xfrm>
          <a:prstGeom prst="rect">
            <a:avLst/>
          </a:prstGeom>
        </p:spPr>
      </p:pic>
      <p:pic>
        <p:nvPicPr>
          <p:cNvPr id="12" name="Graphic 11">
            <a:extLst>
              <a:ext uri="{FF2B5EF4-FFF2-40B4-BE49-F238E27FC236}">
                <a16:creationId xmlns:a16="http://schemas.microsoft.com/office/drawing/2014/main" id="{6F496119-0F61-941C-DC15-B1F91C9AE1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08052" y="3468110"/>
            <a:ext cx="640080" cy="640080"/>
          </a:xfrm>
          <a:prstGeom prst="rect">
            <a:avLst/>
          </a:prstGeom>
        </p:spPr>
      </p:pic>
      <p:pic>
        <p:nvPicPr>
          <p:cNvPr id="14" name="Graphic 13">
            <a:extLst>
              <a:ext uri="{FF2B5EF4-FFF2-40B4-BE49-F238E27FC236}">
                <a16:creationId xmlns:a16="http://schemas.microsoft.com/office/drawing/2014/main" id="{17767445-EC3E-B42D-237F-9253CA39BF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0746" y="2671091"/>
            <a:ext cx="679866" cy="679866"/>
          </a:xfrm>
          <a:prstGeom prst="rect">
            <a:avLst/>
          </a:prstGeom>
        </p:spPr>
      </p:pic>
      <p:pic>
        <p:nvPicPr>
          <p:cNvPr id="4" name="Picture 3" descr="🦜️🔗 LangChain">
            <a:extLst>
              <a:ext uri="{FF2B5EF4-FFF2-40B4-BE49-F238E27FC236}">
                <a16:creationId xmlns:a16="http://schemas.microsoft.com/office/drawing/2014/main" id="{AF262A87-7F7D-64FB-CF85-91DA18AC87C4}"/>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422212" y="6009444"/>
            <a:ext cx="1584959" cy="304598"/>
          </a:xfrm>
          <a:prstGeom prst="rect">
            <a:avLst/>
          </a:prstGeom>
        </p:spPr>
      </p:pic>
      <p:pic>
        <p:nvPicPr>
          <p:cNvPr id="7" name="Picture 6" descr="File:OpenAI Logo.svg - Wikimedia Commons">
            <a:extLst>
              <a:ext uri="{FF2B5EF4-FFF2-40B4-BE49-F238E27FC236}">
                <a16:creationId xmlns:a16="http://schemas.microsoft.com/office/drawing/2014/main" id="{8CDC2DDF-1DC4-123A-5614-48A151347C7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549316" y="5439634"/>
            <a:ext cx="1516379" cy="347424"/>
          </a:xfrm>
          <a:prstGeom prst="rect">
            <a:avLst/>
          </a:prstGeom>
        </p:spPr>
      </p:pic>
      <p:pic>
        <p:nvPicPr>
          <p:cNvPr id="11" name="Picture 10" descr="File:ElevenLabs logo 2.png - Wikipedia">
            <a:extLst>
              <a:ext uri="{FF2B5EF4-FFF2-40B4-BE49-F238E27FC236}">
                <a16:creationId xmlns:a16="http://schemas.microsoft.com/office/drawing/2014/main" id="{2C523BDB-66F2-138D-7734-E50F89B216B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220529" y="5435633"/>
            <a:ext cx="1462390" cy="299329"/>
          </a:xfrm>
          <a:prstGeom prst="rect">
            <a:avLst/>
          </a:prstGeom>
        </p:spPr>
      </p:pic>
    </p:spTree>
    <p:extLst>
      <p:ext uri="{BB962C8B-B14F-4D97-AF65-F5344CB8AC3E}">
        <p14:creationId xmlns:p14="http://schemas.microsoft.com/office/powerpoint/2010/main" val="104032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IN" dirty="0"/>
              <a:t>Virtual Relationship Manager</a:t>
            </a:r>
            <a:endParaRPr lang="en-US" dirty="0"/>
          </a:p>
        </p:txBody>
      </p:sp>
      <p:sp>
        <p:nvSpPr>
          <p:cNvPr id="8" name="Rectangle 7">
            <a:extLst>
              <a:ext uri="{FF2B5EF4-FFF2-40B4-BE49-F238E27FC236}">
                <a16:creationId xmlns:a16="http://schemas.microsoft.com/office/drawing/2014/main" id="{4D9EFF44-DFBF-2FA7-6408-A39C06F7D86B}"/>
              </a:ext>
            </a:extLst>
          </p:cNvPr>
          <p:cNvSpPr/>
          <p:nvPr/>
        </p:nvSpPr>
        <p:spPr>
          <a:xfrm>
            <a:off x="467272" y="2757462"/>
            <a:ext cx="3616442" cy="391654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Calibri"/>
                <a:cs typeface="Poppins"/>
              </a:rPr>
              <a:t>Scalability issues</a:t>
            </a: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Human RMs can only handle a limited number of clients simultaneously, leading to potential delays and reduced efficiency during peak times.</a:t>
            </a: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Scaling up the number of human RMs involves significant costs.</a:t>
            </a: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Consistency and Accuracy</a:t>
            </a: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The quality of service provided by human RMs can vary significantly based on their experience.</a:t>
            </a: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628650" marR="0" lvl="1"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The potential for mistakes or omissions is higher with human RMs, which can impact client satisfaction and trust.</a:t>
            </a:r>
            <a:endParaRPr kumimoji="0" lang="en-US" sz="1100" b="0" i="0" u="none" strike="noStrike" kern="1200" cap="none" spc="0" normalizeH="0" baseline="0" noProof="0" dirty="0">
              <a:ln>
                <a:noFill/>
              </a:ln>
              <a:solidFill>
                <a:srgbClr val="374151"/>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Employing and maintaining a team of human RMs involves high salaries, benefits, and overhead costs.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Consistent follow-up and proactive client engagement can be difficult to maintain, impacting client satisfaction and loyalty</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374151"/>
              </a:solidFill>
              <a:effectLst/>
              <a:uLnTx/>
              <a:uFillTx/>
              <a:latin typeface="Poppins"/>
              <a:ea typeface="+mn-lt"/>
              <a:cs typeface="Poppins"/>
            </a:endParaRPr>
          </a:p>
        </p:txBody>
      </p:sp>
      <p:sp>
        <p:nvSpPr>
          <p:cNvPr id="16" name="Rectangle 15">
            <a:extLst>
              <a:ext uri="{FF2B5EF4-FFF2-40B4-BE49-F238E27FC236}">
                <a16:creationId xmlns:a16="http://schemas.microsoft.com/office/drawing/2014/main" id="{1868FC05-AFA9-C290-C9B1-F504FBA361DC}"/>
              </a:ext>
            </a:extLst>
          </p:cNvPr>
          <p:cNvSpPr/>
          <p:nvPr/>
        </p:nvSpPr>
        <p:spPr>
          <a:xfrm>
            <a:off x="4137482" y="2757352"/>
            <a:ext cx="3976577" cy="3826150"/>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Utilized </a:t>
            </a:r>
            <a:r>
              <a:rPr kumimoji="0" lang="en-US" sz="1100" b="1" i="0" u="none" strike="noStrike" kern="1200" cap="none" spc="0" normalizeH="0" baseline="0" noProof="0" dirty="0">
                <a:ln>
                  <a:noFill/>
                </a:ln>
                <a:solidFill>
                  <a:srgbClr val="374151"/>
                </a:solidFill>
                <a:effectLst/>
                <a:uLnTx/>
                <a:uFillTx/>
                <a:latin typeface="Poppins"/>
                <a:ea typeface="+mn-lt"/>
                <a:cs typeface="Poppins"/>
              </a:rPr>
              <a:t>Azure OpenAI</a:t>
            </a:r>
            <a:r>
              <a:rPr kumimoji="0" lang="en-US" sz="1100" b="0" i="0" u="none" strike="noStrike" kern="1200" cap="none" spc="0" normalizeH="0" baseline="0" noProof="0" dirty="0">
                <a:ln>
                  <a:noFill/>
                </a:ln>
                <a:solidFill>
                  <a:srgbClr val="374151"/>
                </a:solidFill>
                <a:effectLst/>
                <a:uLnTx/>
                <a:uFillTx/>
                <a:latin typeface="Poppins"/>
                <a:ea typeface="+mn-lt"/>
                <a:cs typeface="Poppins"/>
              </a:rPr>
              <a:t> LLM to handle client interactions. The model was fine-tuned with domain-specific data to ensure relevance and accuracy.</a:t>
            </a: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374151"/>
                </a:solidFill>
                <a:effectLst/>
                <a:uLnTx/>
                <a:uFillTx/>
                <a:latin typeface="Poppins"/>
                <a:ea typeface="+mn-lt"/>
                <a:cs typeface="Poppins"/>
              </a:rPr>
              <a:t>Twilio </a:t>
            </a:r>
            <a:r>
              <a:rPr kumimoji="0" lang="en-US" sz="1100" b="0" i="0" u="none" strike="noStrike" kern="1200" cap="none" spc="0" normalizeH="0" baseline="0" noProof="0" dirty="0">
                <a:ln>
                  <a:noFill/>
                </a:ln>
                <a:solidFill>
                  <a:srgbClr val="374151"/>
                </a:solidFill>
                <a:effectLst/>
                <a:uLnTx/>
                <a:uFillTx/>
                <a:latin typeface="Poppins"/>
                <a:ea typeface="+mn-lt"/>
                <a:cs typeface="Poppins"/>
              </a:rPr>
              <a:t>for robust and scalable communication capabilities, enabling the VRM to make voice calls to clients.</a:t>
            </a: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Implemented </a:t>
            </a:r>
            <a:r>
              <a:rPr kumimoji="0" lang="en-US" sz="1100" b="1" i="0" u="none" strike="noStrike" kern="1200" cap="none" spc="0" normalizeH="0" baseline="0" noProof="0" dirty="0">
                <a:ln>
                  <a:noFill/>
                </a:ln>
                <a:solidFill>
                  <a:srgbClr val="374151"/>
                </a:solidFill>
                <a:effectLst/>
                <a:uLnTx/>
                <a:uFillTx/>
                <a:latin typeface="Poppins"/>
                <a:ea typeface="+mn-lt"/>
                <a:cs typeface="Poppins"/>
              </a:rPr>
              <a:t>RAG using </a:t>
            </a:r>
            <a:r>
              <a:rPr kumimoji="0" lang="en-US" sz="1100" b="1" i="0" u="none" strike="noStrike" kern="1200" cap="none" spc="0" normalizeH="0" baseline="0" noProof="0" dirty="0" err="1">
                <a:ln>
                  <a:noFill/>
                </a:ln>
                <a:solidFill>
                  <a:srgbClr val="374151"/>
                </a:solidFill>
                <a:effectLst/>
                <a:uLnTx/>
                <a:uFillTx/>
                <a:latin typeface="Poppins"/>
                <a:ea typeface="+mn-lt"/>
                <a:cs typeface="Poppins"/>
              </a:rPr>
              <a:t>Langchain</a:t>
            </a:r>
            <a:r>
              <a:rPr kumimoji="0" lang="en-US" sz="1100" b="0" i="0" u="none" strike="noStrike" kern="1200" cap="none" spc="0" normalizeH="0" baseline="0" noProof="0" dirty="0">
                <a:ln>
                  <a:noFill/>
                </a:ln>
                <a:solidFill>
                  <a:srgbClr val="374151"/>
                </a:solidFill>
                <a:effectLst/>
                <a:uLnTx/>
                <a:uFillTx/>
                <a:latin typeface="Poppins"/>
                <a:ea typeface="+mn-lt"/>
                <a:cs typeface="Poppins"/>
              </a:rPr>
              <a:t> to enhance the VRM's ability to provide accurate and contextually relevant responses.</a:t>
            </a:r>
            <a:endParaRPr kumimoji="0" lang="en-US" sz="1100" b="0" i="0" u="none" strike="noStrike" kern="1200" cap="none" spc="0" normalizeH="0" baseline="0" noProof="0" dirty="0">
              <a:ln>
                <a:noFill/>
              </a:ln>
              <a:solidFill>
                <a:srgbClr val="374151"/>
              </a:solidFill>
              <a:effectLst/>
              <a:uLnTx/>
              <a:uFillTx/>
              <a:latin typeface="Poppins"/>
              <a:ea typeface="+mn-ea"/>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Enabled live call transfers to human RMs through </a:t>
            </a:r>
            <a:r>
              <a:rPr kumimoji="0" lang="en-US" sz="1100" b="1" i="0" u="none" strike="noStrike" kern="1200" cap="none" spc="0" normalizeH="0" baseline="0" noProof="0" dirty="0">
                <a:ln>
                  <a:noFill/>
                </a:ln>
                <a:solidFill>
                  <a:srgbClr val="374151"/>
                </a:solidFill>
                <a:effectLst/>
                <a:uLnTx/>
                <a:uFillTx/>
                <a:latin typeface="Poppins"/>
                <a:ea typeface="+mn-lt"/>
                <a:cs typeface="Poppins"/>
              </a:rPr>
              <a:t>Bland.AI</a:t>
            </a:r>
            <a:r>
              <a:rPr kumimoji="0" lang="en-US" sz="1100" b="0" i="0" u="none" strike="noStrike" kern="1200" cap="none" spc="0" normalizeH="0" baseline="0" noProof="0" dirty="0">
                <a:ln>
                  <a:noFill/>
                </a:ln>
                <a:solidFill>
                  <a:srgbClr val="374151"/>
                </a:solidFill>
                <a:effectLst/>
                <a:uLnTx/>
                <a:uFillTx/>
                <a:latin typeface="Poppins"/>
                <a:ea typeface="+mn-lt"/>
                <a:cs typeface="Poppins"/>
              </a:rPr>
              <a:t> when the VRM encounters complex queries or requires human intervention.</a:t>
            </a:r>
            <a:endParaRPr kumimoji="0" lang="en-US" sz="1800" b="0" i="0" u="none" strike="noStrike" kern="1200" cap="none" spc="0" normalizeH="0" baseline="0" noProof="0" dirty="0">
              <a:ln>
                <a:noFill/>
              </a:ln>
              <a:solidFill>
                <a:prstClr val="white"/>
              </a:solidFill>
              <a:effectLst/>
              <a:uLnTx/>
              <a:uFillTx/>
              <a:latin typeface="Poppins"/>
              <a:ea typeface="+mn-lt"/>
              <a:cs typeface="Poppin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Implemented </a:t>
            </a:r>
            <a:r>
              <a:rPr kumimoji="0" lang="en-US" sz="1100" b="1" i="0" u="none" strike="noStrike" kern="1200" cap="none" spc="0" normalizeH="0" baseline="0" noProof="0" dirty="0">
                <a:ln>
                  <a:noFill/>
                </a:ln>
                <a:solidFill>
                  <a:srgbClr val="374151"/>
                </a:solidFill>
                <a:effectLst/>
                <a:uLnTx/>
                <a:uFillTx/>
                <a:latin typeface="Poppins"/>
                <a:ea typeface="+mn-lt"/>
                <a:cs typeface="Poppins"/>
              </a:rPr>
              <a:t>Microsoft TTS</a:t>
            </a:r>
            <a:r>
              <a:rPr kumimoji="0" lang="en-US" sz="1100" b="0" i="0" u="none" strike="noStrike" kern="1200" cap="none" spc="0" normalizeH="0" baseline="0" noProof="0" dirty="0">
                <a:ln>
                  <a:noFill/>
                </a:ln>
                <a:solidFill>
                  <a:srgbClr val="374151"/>
                </a:solidFill>
                <a:effectLst/>
                <a:uLnTx/>
                <a:uFillTx/>
                <a:latin typeface="Poppins"/>
                <a:ea typeface="+mn-lt"/>
                <a:cs typeface="Poppins"/>
              </a:rPr>
              <a:t> to generate realistic human-like voice responses, enhancing the overall client interaction experience.</a:t>
            </a:r>
            <a:endParaRPr kumimoji="0" lang="en-US" sz="1800" b="0" i="0" u="none" strike="noStrike" kern="1200" cap="none" spc="0" normalizeH="0" baseline="0" noProof="0" dirty="0">
              <a:ln>
                <a:noFill/>
              </a:ln>
              <a:solidFill>
                <a:prstClr val="white"/>
              </a:solidFill>
              <a:effectLst/>
              <a:uLnTx/>
              <a:uFillTx/>
              <a:latin typeface="Poppins"/>
              <a:ea typeface="+mn-ea"/>
              <a:cs typeface="+mn-cs"/>
            </a:endParaRPr>
          </a:p>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374151"/>
                </a:solidFill>
                <a:effectLst/>
                <a:uLnTx/>
                <a:uFillTx/>
                <a:latin typeface="Poppins"/>
                <a:ea typeface="+mn-lt"/>
                <a:cs typeface="Poppins"/>
              </a:rPr>
              <a:t>Collect valuable datasets to improve the AI model, enhance service personalization, and get insights for better client management strategies.</a:t>
            </a:r>
          </a:p>
        </p:txBody>
      </p:sp>
      <p:sp>
        <p:nvSpPr>
          <p:cNvPr id="21" name="Oval 20">
            <a:extLst>
              <a:ext uri="{FF2B5EF4-FFF2-40B4-BE49-F238E27FC236}">
                <a16:creationId xmlns:a16="http://schemas.microsoft.com/office/drawing/2014/main" id="{4DEB5987-ED24-4AB8-1978-35EDE1532E48}"/>
              </a:ext>
            </a:extLst>
          </p:cNvPr>
          <p:cNvSpPr/>
          <p:nvPr/>
        </p:nvSpPr>
        <p:spPr>
          <a:xfrm>
            <a:off x="8801245" y="2512970"/>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4" name="Oval 23">
            <a:extLst>
              <a:ext uri="{FF2B5EF4-FFF2-40B4-BE49-F238E27FC236}">
                <a16:creationId xmlns:a16="http://schemas.microsoft.com/office/drawing/2014/main" id="{6D73669E-3D09-A6A7-7FBA-3E0E752D6917}"/>
              </a:ext>
            </a:extLst>
          </p:cNvPr>
          <p:cNvSpPr/>
          <p:nvPr/>
        </p:nvSpPr>
        <p:spPr>
          <a:xfrm>
            <a:off x="87875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922032" y="1483817"/>
            <a:ext cx="393700" cy="457200"/>
          </a:xfrm>
          <a:prstGeom prst="rect">
            <a:avLst/>
          </a:prstGeom>
        </p:spPr>
      </p:pic>
      <p:pic>
        <p:nvPicPr>
          <p:cNvPr id="28" name="Picture 27">
            <a:extLst>
              <a:ext uri="{FF2B5EF4-FFF2-40B4-BE49-F238E27FC236}">
                <a16:creationId xmlns:a16="http://schemas.microsoft.com/office/drawing/2014/main" id="{16764DA5-4A8A-45C4-BE42-384AB4D14582}"/>
              </a:ext>
            </a:extLst>
          </p:cNvPr>
          <p:cNvPicPr>
            <a:picLocks noChangeAspect="1"/>
          </p:cNvPicPr>
          <p:nvPr/>
        </p:nvPicPr>
        <p:blipFill>
          <a:blip r:embed="rId4"/>
          <a:stretch>
            <a:fillRect/>
          </a:stretch>
        </p:blipFill>
        <p:spPr>
          <a:xfrm>
            <a:off x="8907105" y="2618830"/>
            <a:ext cx="450850" cy="450850"/>
          </a:xfrm>
          <a:prstGeom prst="rect">
            <a:avLst/>
          </a:prstGeom>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5"/>
          <a:stretch>
            <a:fillRect/>
          </a:stretch>
        </p:blipFill>
        <p:spPr>
          <a:xfrm>
            <a:off x="8900150" y="3684542"/>
            <a:ext cx="437464" cy="524957"/>
          </a:xfrm>
          <a:prstGeom prst="rect">
            <a:avLst/>
          </a:prstGeom>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1119366"/>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dirty="0">
                <a:ln>
                  <a:noFill/>
                </a:ln>
                <a:solidFill>
                  <a:prstClr val="white"/>
                </a:solidFill>
                <a:effectLst/>
                <a:uLnTx/>
                <a:uFillTx/>
                <a:latin typeface="Poppins"/>
                <a:ea typeface="+mn-ea"/>
                <a:cs typeface="Calibri"/>
              </a:rPr>
              <a:t>: </a:t>
            </a:r>
            <a:r>
              <a:rPr kumimoji="0" lang="en-US" sz="1050" b="0" i="0" u="none" strike="noStrike" kern="1200" cap="none" spc="0" normalizeH="0" baseline="0" noProof="0" dirty="0">
                <a:ln>
                  <a:noFill/>
                </a:ln>
                <a:solidFill>
                  <a:prstClr val="white"/>
                </a:solidFill>
                <a:effectLst/>
                <a:uLnTx/>
                <a:uFillTx/>
                <a:latin typeface="Poppins"/>
                <a:ea typeface="+mn-lt"/>
                <a:cs typeface="Poppins"/>
              </a:rPr>
              <a:t>Aiming to revolutionize client relationship management, our Virtual Relationship Manager (VRM) addresses key challenges faced by traditional human relationship managers. Clients often encountered inconsistencies, limited availability, and scalability issues with </a:t>
            </a:r>
            <a:r>
              <a:rPr kumimoji="0" lang="en-US" sz="1050" b="0" i="0" u="none" strike="noStrike" kern="1200" cap="none" spc="0" normalizeH="0" baseline="0" noProof="0" dirty="0" err="1">
                <a:ln>
                  <a:noFill/>
                </a:ln>
                <a:solidFill>
                  <a:prstClr val="white"/>
                </a:solidFill>
                <a:effectLst/>
                <a:uLnTx/>
                <a:uFillTx/>
                <a:latin typeface="Poppins"/>
                <a:ea typeface="+mn-lt"/>
                <a:cs typeface="Poppins"/>
              </a:rPr>
              <a:t>RMs.</a:t>
            </a:r>
            <a:r>
              <a:rPr kumimoji="0" lang="en-US" sz="1050" b="0" i="0" u="none" strike="noStrike" kern="1200" cap="none" spc="0" normalizeH="0" baseline="0" noProof="0" dirty="0">
                <a:ln>
                  <a:noFill/>
                </a:ln>
                <a:solidFill>
                  <a:prstClr val="white"/>
                </a:solidFill>
                <a:effectLst/>
                <a:uLnTx/>
                <a:uFillTx/>
                <a:latin typeface="Poppins"/>
                <a:ea typeface="+mn-lt"/>
                <a:cs typeface="Poppins"/>
              </a:rPr>
              <a:t> The VRM features realistic, human-like voice interactions through Microsoft TTS, ensuring an engaging client experience. Designed for high scalability and efficiency, it includes a fallback mechanism for complex queries that redirects to human </a:t>
            </a:r>
            <a:r>
              <a:rPr kumimoji="0" lang="en-US" sz="1050" b="0" i="0" u="none" strike="noStrike" kern="1200" cap="none" spc="0" normalizeH="0" baseline="0" noProof="0" dirty="0" err="1">
                <a:ln>
                  <a:noFill/>
                </a:ln>
                <a:solidFill>
                  <a:prstClr val="white"/>
                </a:solidFill>
                <a:effectLst/>
                <a:uLnTx/>
                <a:uFillTx/>
                <a:latin typeface="Poppins"/>
                <a:ea typeface="+mn-lt"/>
                <a:cs typeface="Poppins"/>
              </a:rPr>
              <a:t>RMs.</a:t>
            </a:r>
            <a:r>
              <a:rPr kumimoji="0" lang="en-US" sz="1050" b="0" i="0" u="none" strike="noStrike" kern="1200" cap="none" spc="0" normalizeH="0" baseline="0" noProof="0" dirty="0">
                <a:ln>
                  <a:noFill/>
                </a:ln>
                <a:solidFill>
                  <a:prstClr val="white"/>
                </a:solidFill>
                <a:effectLst/>
                <a:uLnTx/>
                <a:uFillTx/>
                <a:latin typeface="Poppins"/>
                <a:ea typeface="+mn-lt"/>
                <a:cs typeface="Poppins"/>
              </a:rPr>
              <a:t> </a:t>
            </a:r>
            <a:endParaRPr kumimoji="0" lang="en-US" sz="1050" b="0" i="0" u="none" strike="noStrike" kern="1200" cap="none" spc="0" normalizeH="0" baseline="0" noProof="0">
              <a:ln>
                <a:noFill/>
              </a:ln>
              <a:solidFill>
                <a:prstClr val="white"/>
              </a:solidFill>
              <a:effectLst/>
              <a:uLnTx/>
              <a:uFillTx/>
              <a:latin typeface="Poppins"/>
              <a:ea typeface="+mn-ea"/>
              <a:cs typeface="Poppins"/>
            </a:endParaRP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3849" y="2162413"/>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dirty="0">
                <a:ln>
                  <a:noFill/>
                </a:ln>
                <a:solidFill>
                  <a:srgbClr val="002E87"/>
                </a:solidFill>
                <a:effectLst/>
                <a:uLnTx/>
                <a:uFillTx/>
                <a:latin typeface="Poppins SemiBold"/>
                <a:ea typeface="+mn-ea"/>
                <a:cs typeface="+mn-cs"/>
              </a:endParaRPr>
            </a:p>
          </p:txBody>
        </p:sp>
      </p:grpSp>
      <p:sp>
        <p:nvSpPr>
          <p:cNvPr id="45" name="TextBox 44">
            <a:extLst>
              <a:ext uri="{FF2B5EF4-FFF2-40B4-BE49-F238E27FC236}">
                <a16:creationId xmlns:a16="http://schemas.microsoft.com/office/drawing/2014/main" id="{F082DBD0-0231-E156-DD90-9CDBF52AD19F}"/>
              </a:ext>
            </a:extLst>
          </p:cNvPr>
          <p:cNvSpPr txBox="1"/>
          <p:nvPr/>
        </p:nvSpPr>
        <p:spPr>
          <a:xfrm>
            <a:off x="9154185" y="1637806"/>
            <a:ext cx="2868979" cy="286232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Significant cost savings and improved operational efficiency.</a:t>
            </a:r>
            <a:endParaRPr kumimoji="0" lang="en-US" sz="18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Poppins"/>
              <a:ea typeface="+mn-lt"/>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Timely and accurate responses to their queries, enhancing overall satisfaction and engagement.</a:t>
            </a:r>
            <a:endParaRPr kumimoji="0" lang="en-US" sz="18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oppins"/>
                <a:ea typeface="+mn-lt"/>
                <a:cs typeface="Poppins"/>
              </a:rPr>
              <a:t>Can handle large volume of client interactions simultaneously</a:t>
            </a:r>
            <a:br>
              <a:rPr kumimoji="0" lang="en-US" sz="1200" b="0" i="0" u="none" strike="noStrike" kern="1200" cap="none" spc="0" normalizeH="0" baseline="0" noProof="0" dirty="0">
                <a:ln>
                  <a:noFill/>
                </a:ln>
                <a:solidFill>
                  <a:prstClr val="black"/>
                </a:solidFill>
                <a:effectLst/>
                <a:uLnTx/>
                <a:uFillTx/>
                <a:latin typeface="Poppins"/>
                <a:ea typeface="+mn-ea"/>
                <a:cs typeface="+mn-cs"/>
              </a:rPr>
            </a:br>
            <a:br>
              <a:rPr kumimoji="0" lang="en-US" sz="1200" b="0" i="0" u="none" strike="noStrike" kern="1200" cap="none" spc="0" normalizeH="0" baseline="0" noProof="0" dirty="0">
                <a:ln>
                  <a:noFill/>
                </a:ln>
                <a:solidFill>
                  <a:prstClr val="black"/>
                </a:solidFill>
                <a:effectLst/>
                <a:uLnTx/>
                <a:uFillTx/>
                <a:latin typeface="Poppins"/>
                <a:ea typeface="+mn-ea"/>
                <a:cs typeface="+mn-cs"/>
              </a:rPr>
            </a:br>
            <a:r>
              <a:rPr kumimoji="0" lang="en-US" sz="1200" b="0" i="0" u="none" strike="noStrike" kern="1200" cap="none" spc="0" normalizeH="0" baseline="0" noProof="0" dirty="0">
                <a:ln>
                  <a:noFill/>
                </a:ln>
                <a:solidFill>
                  <a:prstClr val="black"/>
                </a:solidFill>
                <a:effectLst/>
                <a:uLnTx/>
                <a:uFillTx/>
                <a:latin typeface="Poppins"/>
                <a:ea typeface="+mn-lt"/>
                <a:cs typeface="Poppins"/>
              </a:rPr>
              <a:t>Leveraged data collected during client interactions to generate actionable insights, improving decision-making and strategy formulation.</a:t>
            </a:r>
            <a:endParaRPr kumimoji="0" lang="en-US" sz="1800" b="0" i="0" u="none" strike="noStrike" kern="1200" cap="none" spc="0" normalizeH="0" baseline="0" noProof="0">
              <a:ln>
                <a:noFill/>
              </a:ln>
              <a:solidFill>
                <a:prstClr val="black"/>
              </a:solidFill>
              <a:effectLst/>
              <a:uLnTx/>
              <a:uFillTx/>
              <a:latin typeface="Poppins"/>
              <a:ea typeface="+mn-lt"/>
              <a:cs typeface="Poppins"/>
            </a:endParaRPr>
          </a:p>
        </p:txBody>
      </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E140564F-D22A-1D9B-38F1-767B8B3338BD}"/>
              </a:ext>
            </a:extLst>
          </p:cNvPr>
          <p:cNvGrpSpPr/>
          <p:nvPr/>
        </p:nvGrpSpPr>
        <p:grpSpPr>
          <a:xfrm>
            <a:off x="472164" y="2162413"/>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dirty="0">
                <a:ln>
                  <a:noFill/>
                </a:ln>
                <a:solidFill>
                  <a:srgbClr val="002E87"/>
                </a:solidFill>
                <a:effectLst/>
                <a:uLnTx/>
                <a:uFillTx/>
                <a:latin typeface="Poppins SemiBold"/>
                <a:ea typeface="+mn-ea"/>
                <a:cs typeface="+mn-cs"/>
              </a:endParaRPr>
            </a:p>
          </p:txBody>
        </p:sp>
      </p:grpSp>
      <p:pic>
        <p:nvPicPr>
          <p:cNvPr id="9" name="Graphic 8">
            <a:extLst>
              <a:ext uri="{FF2B5EF4-FFF2-40B4-BE49-F238E27FC236}">
                <a16:creationId xmlns:a16="http://schemas.microsoft.com/office/drawing/2014/main" id="{DFE01DC8-4EE6-FCCD-36B6-F9BE4CA9F8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97998" y="1614033"/>
            <a:ext cx="598796" cy="598796"/>
          </a:xfrm>
          <a:prstGeom prst="rect">
            <a:avLst/>
          </a:prstGeom>
        </p:spPr>
      </p:pic>
      <p:pic>
        <p:nvPicPr>
          <p:cNvPr id="10" name="Graphic 9">
            <a:extLst>
              <a:ext uri="{FF2B5EF4-FFF2-40B4-BE49-F238E27FC236}">
                <a16:creationId xmlns:a16="http://schemas.microsoft.com/office/drawing/2014/main" id="{844FEB9A-5323-DD36-F895-D727024D41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1939" y="2162413"/>
            <a:ext cx="632307" cy="632307"/>
          </a:xfrm>
          <a:prstGeom prst="rect">
            <a:avLst/>
          </a:prstGeom>
        </p:spPr>
      </p:pic>
      <p:pic>
        <p:nvPicPr>
          <p:cNvPr id="12" name="Graphic 11">
            <a:extLst>
              <a:ext uri="{FF2B5EF4-FFF2-40B4-BE49-F238E27FC236}">
                <a16:creationId xmlns:a16="http://schemas.microsoft.com/office/drawing/2014/main" id="{6F496119-0F61-941C-DC15-B1F91C9AE15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08052" y="3468110"/>
            <a:ext cx="640080" cy="640080"/>
          </a:xfrm>
          <a:prstGeom prst="rect">
            <a:avLst/>
          </a:prstGeom>
        </p:spPr>
      </p:pic>
      <p:pic>
        <p:nvPicPr>
          <p:cNvPr id="14" name="Graphic 13">
            <a:extLst>
              <a:ext uri="{FF2B5EF4-FFF2-40B4-BE49-F238E27FC236}">
                <a16:creationId xmlns:a16="http://schemas.microsoft.com/office/drawing/2014/main" id="{17767445-EC3E-B42D-237F-9253CA39BF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0746" y="2671091"/>
            <a:ext cx="679866" cy="679866"/>
          </a:xfrm>
          <a:prstGeom prst="rect">
            <a:avLst/>
          </a:prstGeom>
        </p:spPr>
      </p:pic>
      <p:pic>
        <p:nvPicPr>
          <p:cNvPr id="3" name="Picture 2" descr="A black background with blue letters&#10;&#10;Description automatically generated">
            <a:extLst>
              <a:ext uri="{FF2B5EF4-FFF2-40B4-BE49-F238E27FC236}">
                <a16:creationId xmlns:a16="http://schemas.microsoft.com/office/drawing/2014/main" id="{829B8D6A-D757-A129-B0D4-6D0A025D4B6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390536" y="5189228"/>
            <a:ext cx="1393128" cy="426703"/>
          </a:xfrm>
          <a:prstGeom prst="rect">
            <a:avLst/>
          </a:prstGeom>
        </p:spPr>
      </p:pic>
      <p:pic>
        <p:nvPicPr>
          <p:cNvPr id="5" name="Picture 4" descr="🦜️🔗 LangChain">
            <a:extLst>
              <a:ext uri="{FF2B5EF4-FFF2-40B4-BE49-F238E27FC236}">
                <a16:creationId xmlns:a16="http://schemas.microsoft.com/office/drawing/2014/main" id="{0B9D201F-6D73-F00F-7B0C-ADAB36657919}"/>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119360" y="5993231"/>
            <a:ext cx="1584959" cy="304598"/>
          </a:xfrm>
          <a:prstGeom prst="rect">
            <a:avLst/>
          </a:prstGeom>
        </p:spPr>
      </p:pic>
      <p:pic>
        <p:nvPicPr>
          <p:cNvPr id="11" name="Picture 10" descr="File:Twilio logo.png - Wikipedia">
            <a:extLst>
              <a:ext uri="{FF2B5EF4-FFF2-40B4-BE49-F238E27FC236}">
                <a16:creationId xmlns:a16="http://schemas.microsoft.com/office/drawing/2014/main" id="{BCB0EE02-8584-288A-EB14-EC6CBAC034F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8511541" y="5190016"/>
            <a:ext cx="1645918" cy="547048"/>
          </a:xfrm>
          <a:prstGeom prst="rect">
            <a:avLst/>
          </a:prstGeom>
        </p:spPr>
      </p:pic>
      <p:pic>
        <p:nvPicPr>
          <p:cNvPr id="25" name="Picture 24" descr="File:OpenAI Logo.svg - Wikimedia Commons">
            <a:extLst>
              <a:ext uri="{FF2B5EF4-FFF2-40B4-BE49-F238E27FC236}">
                <a16:creationId xmlns:a16="http://schemas.microsoft.com/office/drawing/2014/main" id="{3E69CCFF-ADB1-F507-E71B-D11E12761D8F}"/>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427720" y="5990868"/>
            <a:ext cx="1516379" cy="347424"/>
          </a:xfrm>
          <a:prstGeom prst="rect">
            <a:avLst/>
          </a:prstGeom>
        </p:spPr>
      </p:pic>
    </p:spTree>
    <p:extLst>
      <p:ext uri="{BB962C8B-B14F-4D97-AF65-F5344CB8AC3E}">
        <p14:creationId xmlns:p14="http://schemas.microsoft.com/office/powerpoint/2010/main" val="2541420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79331F-3A15-A4F1-1641-D8417B96D297}"/>
              </a:ext>
            </a:extLst>
          </p:cNvPr>
          <p:cNvSpPr/>
          <p:nvPr/>
        </p:nvSpPr>
        <p:spPr bwMode="auto">
          <a:xfrm>
            <a:off x="8005473" y="5032861"/>
            <a:ext cx="3913129" cy="1396018"/>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182563" marR="0" lvl="0" indent="-171450" algn="l" defTabSz="914400" rtl="0" eaLnBrk="1" fontAlgn="auto" latinLnBrk="0" hangingPunct="1">
              <a:lnSpc>
                <a:spcPct val="110000"/>
              </a:lnSpc>
              <a:spcBef>
                <a:spcPts val="0"/>
              </a:spcBef>
              <a:spcAft>
                <a:spcPts val="1800"/>
              </a:spcAft>
              <a:buClrTx/>
              <a:buSzPct val="60000"/>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implementation of ML models reduced the time required for daily risk calculations, allowing for faster and more responsive risk management decisions.</a:t>
            </a:r>
          </a:p>
          <a:p>
            <a:pPr marL="182563" marR="0" lvl="0" indent="-171450" algn="l" defTabSz="914400" rtl="0" eaLnBrk="1" fontAlgn="auto" latinLnBrk="0" hangingPunct="1">
              <a:lnSpc>
                <a:spcPct val="110000"/>
              </a:lnSpc>
              <a:spcBef>
                <a:spcPts val="0"/>
              </a:spcBef>
              <a:spcAft>
                <a:spcPts val="1800"/>
              </a:spcAft>
              <a:buClrTx/>
              <a:buSzPct val="60000"/>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bank experienced a reduction in unexpected losses, as the models provided early warnings of increased market risk.</a:t>
            </a:r>
          </a:p>
        </p:txBody>
      </p:sp>
      <p:sp>
        <p:nvSpPr>
          <p:cNvPr id="2" name="Title 1">
            <a:extLst>
              <a:ext uri="{FF2B5EF4-FFF2-40B4-BE49-F238E27FC236}">
                <a16:creationId xmlns:a16="http://schemas.microsoft.com/office/drawing/2014/main" id="{17B33F41-F667-85C6-2A6F-3573E84BAEB7}"/>
              </a:ext>
            </a:extLst>
          </p:cNvPr>
          <p:cNvSpPr>
            <a:spLocks noGrp="1"/>
          </p:cNvSpPr>
          <p:nvPr>
            <p:ph type="title"/>
          </p:nvPr>
        </p:nvSpPr>
        <p:spPr>
          <a:xfrm>
            <a:off x="592668" y="257992"/>
            <a:ext cx="8131712" cy="559260"/>
          </a:xfrm>
        </p:spPr>
        <p:txBody>
          <a:bodyPr>
            <a:noAutofit/>
          </a:bodyPr>
          <a:lstStyle/>
          <a:p>
            <a:r>
              <a:rPr lang="en-US" b="1" dirty="0">
                <a:latin typeface="Poppins SemiBold" panose="00000700000000000000" pitchFamily="2" charset="0"/>
                <a:cs typeface="Poppins SemiBold" panose="00000700000000000000" pitchFamily="2" charset="0"/>
              </a:rPr>
              <a:t>Predicting Market Volatility and Value at Risk using Machine Learning Models</a:t>
            </a:r>
          </a:p>
        </p:txBody>
      </p:sp>
      <p:sp>
        <p:nvSpPr>
          <p:cNvPr id="3" name="Rectangle 2">
            <a:extLst>
              <a:ext uri="{FF2B5EF4-FFF2-40B4-BE49-F238E27FC236}">
                <a16:creationId xmlns:a16="http://schemas.microsoft.com/office/drawing/2014/main" id="{BF8402D9-B384-EE58-448C-978051FA8D1F}"/>
              </a:ext>
            </a:extLst>
          </p:cNvPr>
          <p:cNvSpPr/>
          <p:nvPr/>
        </p:nvSpPr>
        <p:spPr>
          <a:xfrm>
            <a:off x="478520" y="955210"/>
            <a:ext cx="7111893" cy="1040850"/>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Business Context: </a:t>
            </a:r>
            <a:r>
              <a:rPr kumimoji="0" lang="en-US" sz="1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A global investment bank aimed to enhance its market risk management capabilities by implementing machine learning (ML) models to predict market volatility and calculate Value at Risk (</a:t>
            </a:r>
            <a:r>
              <a:rPr kumimoji="0" lang="en-US" sz="1200" b="0" i="0" u="none" strike="noStrike" kern="1200" cap="none" spc="0" normalizeH="0" baseline="0" noProof="0" dirty="0" err="1">
                <a:ln>
                  <a:noFill/>
                </a:ln>
                <a:solidFill>
                  <a:prstClr val="white"/>
                </a:solidFill>
                <a:effectLst/>
                <a:uLnTx/>
                <a:uFillTx/>
                <a:latin typeface="Poppins" pitchFamily="2" charset="77"/>
                <a:ea typeface="+mn-ea"/>
                <a:cs typeface="Poppins" pitchFamily="2" charset="77"/>
              </a:rPr>
              <a:t>VaR</a:t>
            </a:r>
            <a:r>
              <a:rPr kumimoji="0" lang="en-US" sz="1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 The traditional methods were found to be less accurate and slow in responding to sudden market changes, prompting the bank to explore advanced ML techniques.</a:t>
            </a:r>
          </a:p>
        </p:txBody>
      </p:sp>
      <p:grpSp>
        <p:nvGrpSpPr>
          <p:cNvPr id="7" name="Group 6">
            <a:extLst>
              <a:ext uri="{FF2B5EF4-FFF2-40B4-BE49-F238E27FC236}">
                <a16:creationId xmlns:a16="http://schemas.microsoft.com/office/drawing/2014/main" id="{B34AE2BE-E536-A9DF-666F-7F3B22864BA2}"/>
              </a:ext>
            </a:extLst>
          </p:cNvPr>
          <p:cNvGrpSpPr/>
          <p:nvPr/>
        </p:nvGrpSpPr>
        <p:grpSpPr>
          <a:xfrm>
            <a:off x="7763708" y="4585165"/>
            <a:ext cx="2979921" cy="658812"/>
            <a:chOff x="7555266" y="1214168"/>
            <a:chExt cx="2979921" cy="658812"/>
          </a:xfrm>
        </p:grpSpPr>
        <p:sp>
          <p:nvSpPr>
            <p:cNvPr id="8" name="Right Triangle 7">
              <a:extLst>
                <a:ext uri="{FF2B5EF4-FFF2-40B4-BE49-F238E27FC236}">
                  <a16:creationId xmlns:a16="http://schemas.microsoft.com/office/drawing/2014/main" id="{E8C9E3BE-CE73-965C-1F5A-8DE5259DBD16}"/>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C3A6A9FE-CFB6-CCCB-2DB8-322863F5416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4FB2A-332E-D147-C025-0D442B7A7A9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2" name="Rectangle 11">
            <a:extLst>
              <a:ext uri="{FF2B5EF4-FFF2-40B4-BE49-F238E27FC236}">
                <a16:creationId xmlns:a16="http://schemas.microsoft.com/office/drawing/2014/main" id="{DBCCA228-D5A5-3545-C40F-D528498CC984}"/>
              </a:ext>
            </a:extLst>
          </p:cNvPr>
          <p:cNvSpPr/>
          <p:nvPr/>
        </p:nvSpPr>
        <p:spPr bwMode="auto">
          <a:xfrm>
            <a:off x="8005474" y="1262453"/>
            <a:ext cx="3913129" cy="323540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239713"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Enhanced Volatility Prediction::</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LSTM model reduced the Mean Absolute Error (MAE) of volatility predictions compared to the traditional GARCH model.</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Root Mean Squared Error (RMSE) was significantly lower, indicating more accurate and reliable volatility forecasts.</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239713"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Improved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Calculation:</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GBM model provided more accurate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estimates, with a reduction in prediction error compared to traditional methods (e.g., historical simulation and parametric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Back-testing results showed that the GBM model's predicted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values closely matched actual market losses, with fewer exceedances beyond the predicted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threshold.</a:t>
            </a:r>
          </a:p>
        </p:txBody>
      </p:sp>
      <p:grpSp>
        <p:nvGrpSpPr>
          <p:cNvPr id="13" name="Group 12">
            <a:extLst>
              <a:ext uri="{FF2B5EF4-FFF2-40B4-BE49-F238E27FC236}">
                <a16:creationId xmlns:a16="http://schemas.microsoft.com/office/drawing/2014/main" id="{4C72ADC4-41A1-6D45-E6B5-66957286870C}"/>
              </a:ext>
            </a:extLst>
          </p:cNvPr>
          <p:cNvGrpSpPr/>
          <p:nvPr/>
        </p:nvGrpSpPr>
        <p:grpSpPr>
          <a:xfrm>
            <a:off x="7763709" y="904237"/>
            <a:ext cx="2979921" cy="658812"/>
            <a:chOff x="7555266" y="1214168"/>
            <a:chExt cx="2979921" cy="658812"/>
          </a:xfrm>
        </p:grpSpPr>
        <p:sp>
          <p:nvSpPr>
            <p:cNvPr id="14" name="Right Triangle 13">
              <a:extLst>
                <a:ext uri="{FF2B5EF4-FFF2-40B4-BE49-F238E27FC236}">
                  <a16:creationId xmlns:a16="http://schemas.microsoft.com/office/drawing/2014/main" id="{5205685E-4F3B-E805-02D1-B986E271BC4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1EDE7A0A-EB58-7D29-7FAE-F1CF6C44F6D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27D2DD-C7C3-D438-43BF-817DA9A5BE2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Results</a:t>
              </a:r>
            </a:p>
          </p:txBody>
        </p:sp>
      </p:grpSp>
      <p:sp>
        <p:nvSpPr>
          <p:cNvPr id="4" name="Rectangle 3">
            <a:extLst>
              <a:ext uri="{FF2B5EF4-FFF2-40B4-BE49-F238E27FC236}">
                <a16:creationId xmlns:a16="http://schemas.microsoft.com/office/drawing/2014/main" id="{87B7291E-09B0-7B3D-5E97-87E84192EFF5}"/>
              </a:ext>
            </a:extLst>
          </p:cNvPr>
          <p:cNvSpPr/>
          <p:nvPr/>
        </p:nvSpPr>
        <p:spPr>
          <a:xfrm>
            <a:off x="3499316" y="2824664"/>
            <a:ext cx="409109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184150" marR="0" lvl="0" indent="-1841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Model Selection and Training:</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Volatility Prediction</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A Long Short-Term Memory (LSTM) neural network was chosen for predicting market volatility due to its ability to capture temporal dependencies in time series data. The model was trained on historical price data and technical indicators.</a:t>
            </a:r>
          </a:p>
          <a:p>
            <a:pPr marL="35560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Value at Risk (</a:t>
            </a:r>
            <a:r>
              <a:rPr kumimoji="0" lang="en-US" sz="1100" b="1"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A Gradient Boosting Machine (GBM) model was used to estimate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The GBM model was selected for its robustness in handling nonlinear relationships and interactions between features. The model was trained on historical returns and various market risk factors.</a:t>
            </a:r>
          </a:p>
          <a:p>
            <a:pPr marL="184150" marR="0" lvl="0" indent="-1841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Model Validation and Testing: Metrics such as Mean Absolute Error (MAE) and Root Mean Squared Error (RMSE) were used to assess the accuracy of the volatility predictions.</a:t>
            </a:r>
          </a:p>
          <a:p>
            <a:pPr marL="184150" marR="0" lvl="0" indent="-1841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model's performance was evaluated using back-testing, comparing predicted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values with actual market losses.</a:t>
            </a:r>
          </a:p>
        </p:txBody>
      </p:sp>
      <p:sp>
        <p:nvSpPr>
          <p:cNvPr id="17" name="Rectangle 16">
            <a:extLst>
              <a:ext uri="{FF2B5EF4-FFF2-40B4-BE49-F238E27FC236}">
                <a16:creationId xmlns:a16="http://schemas.microsoft.com/office/drawing/2014/main" id="{C230EEC2-230B-3772-9D81-74B5F5DD09A4}"/>
              </a:ext>
            </a:extLst>
          </p:cNvPr>
          <p:cNvSpPr/>
          <p:nvPr/>
        </p:nvSpPr>
        <p:spPr>
          <a:xfrm>
            <a:off x="455085" y="2824662"/>
            <a:ext cx="2802466"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Develop an ML Model to Predict Market Volatility:</a:t>
            </a:r>
          </a:p>
          <a:p>
            <a:pPr marL="295275" marR="0" lvl="1" indent="-1603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Create a machine learning model to analyze historical data and economic indicators, providing accurate forecasts of market volatility.</a:t>
            </a:r>
          </a:p>
          <a:p>
            <a:pPr marL="295275"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Enhance decision-making and risk management by anticipating market changes.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Calculate Value at Risk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Using ML Techniques:</a:t>
            </a:r>
          </a:p>
          <a:p>
            <a:pPr marL="295275"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Develop an ML model to calculate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measuring potential portfolio losses over a specified period with a given confidence level.</a:t>
            </a:r>
          </a:p>
          <a:p>
            <a:pPr marL="295275" marR="0" lvl="1"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Integrate market risk factors and historical returns to provide precise and dynamic </a:t>
            </a:r>
            <a:r>
              <a:rPr kumimoji="0" lang="en-US" sz="1100" b="0" i="0" u="none" strike="noStrike" kern="1200" cap="none" spc="0" normalizeH="0" baseline="0" noProof="0" dirty="0" err="1">
                <a:ln>
                  <a:noFill/>
                </a:ln>
                <a:solidFill>
                  <a:srgbClr val="002060"/>
                </a:solidFill>
                <a:effectLst/>
                <a:uLnTx/>
                <a:uFillTx/>
                <a:latin typeface="Poppins" pitchFamily="2" charset="77"/>
                <a:ea typeface="+mn-ea"/>
                <a:cs typeface="Poppins" pitchFamily="2" charset="77"/>
              </a:rPr>
              <a:t>VaR</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estimates</a:t>
            </a:r>
            <a:endParaRPr kumimoji="0" lang="en-US" sz="12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p:txBody>
      </p:sp>
      <p:grpSp>
        <p:nvGrpSpPr>
          <p:cNvPr id="30" name="Group 29">
            <a:extLst>
              <a:ext uri="{FF2B5EF4-FFF2-40B4-BE49-F238E27FC236}">
                <a16:creationId xmlns:a16="http://schemas.microsoft.com/office/drawing/2014/main" id="{4EFB427B-9229-D276-0AB1-E347C7400EC3}"/>
              </a:ext>
            </a:extLst>
          </p:cNvPr>
          <p:cNvGrpSpPr/>
          <p:nvPr/>
        </p:nvGrpSpPr>
        <p:grpSpPr>
          <a:xfrm>
            <a:off x="454841" y="2251949"/>
            <a:ext cx="2802466" cy="506677"/>
            <a:chOff x="377675" y="2790487"/>
            <a:chExt cx="3075565" cy="506677"/>
          </a:xfrm>
        </p:grpSpPr>
        <p:sp>
          <p:nvSpPr>
            <p:cNvPr id="31" name="Pentagon 43">
              <a:extLst>
                <a:ext uri="{FF2B5EF4-FFF2-40B4-BE49-F238E27FC236}">
                  <a16:creationId xmlns:a16="http://schemas.microsoft.com/office/drawing/2014/main" id="{9A7299B6-6150-4864-9089-E85F1AD9BEF5}"/>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entagon 42">
              <a:extLst>
                <a:ext uri="{FF2B5EF4-FFF2-40B4-BE49-F238E27FC236}">
                  <a16:creationId xmlns:a16="http://schemas.microsoft.com/office/drawing/2014/main" id="{711F5E5E-EEF4-6E9D-A8D4-3B60D8D8F17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entagon 40">
              <a:extLst>
                <a:ext uri="{FF2B5EF4-FFF2-40B4-BE49-F238E27FC236}">
                  <a16:creationId xmlns:a16="http://schemas.microsoft.com/office/drawing/2014/main" id="{B31B539E-A0EF-4DD7-3AAA-028B09D2DC88}"/>
                </a:ext>
              </a:extLst>
            </p:cNvPr>
            <p:cNvSpPr/>
            <p:nvPr/>
          </p:nvSpPr>
          <p:spPr>
            <a:xfrm>
              <a:off x="377675" y="2790488"/>
              <a:ext cx="2893751" cy="506676"/>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E87"/>
                  </a:solidFill>
                  <a:effectLst/>
                  <a:uLnTx/>
                  <a:uFillTx/>
                  <a:latin typeface="Poppins SemiBold"/>
                  <a:ea typeface="+mn-ea"/>
                  <a:cs typeface="+mn-cs"/>
                </a:rPr>
                <a:t>Objectives</a:t>
              </a:r>
            </a:p>
          </p:txBody>
        </p:sp>
      </p:grpSp>
      <p:grpSp>
        <p:nvGrpSpPr>
          <p:cNvPr id="38" name="Group 37">
            <a:extLst>
              <a:ext uri="{FF2B5EF4-FFF2-40B4-BE49-F238E27FC236}">
                <a16:creationId xmlns:a16="http://schemas.microsoft.com/office/drawing/2014/main" id="{49B97168-E2E9-9364-5B20-FB8D9270BC2F}"/>
              </a:ext>
            </a:extLst>
          </p:cNvPr>
          <p:cNvGrpSpPr/>
          <p:nvPr/>
        </p:nvGrpSpPr>
        <p:grpSpPr>
          <a:xfrm>
            <a:off x="3506699" y="2283405"/>
            <a:ext cx="4083714" cy="506676"/>
            <a:chOff x="377675" y="2790487"/>
            <a:chExt cx="3075565" cy="506676"/>
          </a:xfrm>
        </p:grpSpPr>
        <p:sp>
          <p:nvSpPr>
            <p:cNvPr id="39" name="Pentagon 43">
              <a:extLst>
                <a:ext uri="{FF2B5EF4-FFF2-40B4-BE49-F238E27FC236}">
                  <a16:creationId xmlns:a16="http://schemas.microsoft.com/office/drawing/2014/main" id="{07F8590A-0C6D-37BB-2FF1-E48A0477A3C9}"/>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Pentagon 42">
              <a:extLst>
                <a:ext uri="{FF2B5EF4-FFF2-40B4-BE49-F238E27FC236}">
                  <a16:creationId xmlns:a16="http://schemas.microsoft.com/office/drawing/2014/main" id="{9D2B759E-FB8B-E718-2A6D-5F13423FA88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Pentagon 40">
              <a:extLst>
                <a:ext uri="{FF2B5EF4-FFF2-40B4-BE49-F238E27FC236}">
                  <a16:creationId xmlns:a16="http://schemas.microsoft.com/office/drawing/2014/main" id="{D89BB247-9E71-D4F8-F44A-7ED94AA5E0DC}"/>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E87"/>
                  </a:solidFill>
                  <a:effectLst/>
                  <a:uLnTx/>
                  <a:uFillTx/>
                  <a:latin typeface="Poppins SemiBold"/>
                  <a:ea typeface="+mn-ea"/>
                  <a:cs typeface="+mn-cs"/>
                </a:rPr>
                <a:t>Methodology</a:t>
              </a:r>
            </a:p>
          </p:txBody>
        </p:sp>
      </p:grpSp>
    </p:spTree>
    <p:extLst>
      <p:ext uri="{BB962C8B-B14F-4D97-AF65-F5344CB8AC3E}">
        <p14:creationId xmlns:p14="http://schemas.microsoft.com/office/powerpoint/2010/main" val="370558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179331F-3A15-A4F1-1641-D8417B96D297}"/>
              </a:ext>
            </a:extLst>
          </p:cNvPr>
          <p:cNvSpPr/>
          <p:nvPr/>
        </p:nvSpPr>
        <p:spPr bwMode="auto">
          <a:xfrm>
            <a:off x="8005473" y="5043045"/>
            <a:ext cx="3913129" cy="1385833"/>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182563" marR="0" lvl="0" indent="-171450" algn="l" defTabSz="914400" rtl="0" eaLnBrk="1" fontAlgn="auto" latinLnBrk="0" hangingPunct="1">
              <a:lnSpc>
                <a:spcPct val="110000"/>
              </a:lnSpc>
              <a:spcBef>
                <a:spcPts val="0"/>
              </a:spcBef>
              <a:spcAft>
                <a:spcPts val="1800"/>
              </a:spcAft>
              <a:buClrTx/>
              <a:buSzPct val="60000"/>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Sharpe Ratio of the ML/AI-driven portfolio was reflected a better risk-adjusted return.</a:t>
            </a:r>
          </a:p>
          <a:p>
            <a:pPr marL="182563" marR="0" lvl="0" indent="-171450" algn="l" defTabSz="914400" rtl="0" eaLnBrk="1" fontAlgn="auto" latinLnBrk="0" hangingPunct="1">
              <a:lnSpc>
                <a:spcPct val="110000"/>
              </a:lnSpc>
              <a:spcBef>
                <a:spcPts val="0"/>
              </a:spcBef>
              <a:spcAft>
                <a:spcPts val="1800"/>
              </a:spcAft>
              <a:buClrTx/>
              <a:buSzPct val="60000"/>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RL model's ability to adapt to changing market conditions was evident during periods of high volatility, where it reallocated assets to more stable investments.</a:t>
            </a:r>
          </a:p>
        </p:txBody>
      </p:sp>
      <p:sp>
        <p:nvSpPr>
          <p:cNvPr id="2" name="Title 1">
            <a:extLst>
              <a:ext uri="{FF2B5EF4-FFF2-40B4-BE49-F238E27FC236}">
                <a16:creationId xmlns:a16="http://schemas.microsoft.com/office/drawing/2014/main" id="{17B33F41-F667-85C6-2A6F-3573E84BAEB7}"/>
              </a:ext>
            </a:extLst>
          </p:cNvPr>
          <p:cNvSpPr>
            <a:spLocks noGrp="1"/>
          </p:cNvSpPr>
          <p:nvPr>
            <p:ph type="title"/>
          </p:nvPr>
        </p:nvSpPr>
        <p:spPr>
          <a:xfrm>
            <a:off x="592668" y="257992"/>
            <a:ext cx="9137120" cy="559260"/>
          </a:xfrm>
        </p:spPr>
        <p:txBody>
          <a:bodyPr>
            <a:noAutofit/>
          </a:bodyPr>
          <a:lstStyle/>
          <a:p>
            <a:pPr algn="l"/>
            <a:r>
              <a:rPr lang="en-US" b="1" dirty="0">
                <a:latin typeface="Poppins SemiBold" panose="00000700000000000000" pitchFamily="2" charset="0"/>
                <a:cs typeface="Poppins SemiBold" panose="00000700000000000000" pitchFamily="2" charset="0"/>
              </a:rPr>
              <a:t>Portfolio Optimization using Machine Learning/AI</a:t>
            </a:r>
          </a:p>
        </p:txBody>
      </p:sp>
      <p:sp>
        <p:nvSpPr>
          <p:cNvPr id="3" name="Rectangle 2">
            <a:extLst>
              <a:ext uri="{FF2B5EF4-FFF2-40B4-BE49-F238E27FC236}">
                <a16:creationId xmlns:a16="http://schemas.microsoft.com/office/drawing/2014/main" id="{BF8402D9-B384-EE58-448C-978051FA8D1F}"/>
              </a:ext>
            </a:extLst>
          </p:cNvPr>
          <p:cNvSpPr/>
          <p:nvPr/>
        </p:nvSpPr>
        <p:spPr>
          <a:xfrm>
            <a:off x="478520" y="955210"/>
            <a:ext cx="7111893" cy="1040850"/>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Business Context: </a:t>
            </a:r>
            <a:r>
              <a:rPr kumimoji="0" lang="en-US" sz="1200" b="0" i="0" u="none" strike="noStrike" kern="1200" cap="none" spc="0" normalizeH="0" baseline="0" noProof="0" dirty="0">
                <a:ln>
                  <a:noFill/>
                </a:ln>
                <a:solidFill>
                  <a:prstClr val="white"/>
                </a:solidFill>
                <a:effectLst/>
                <a:uLnTx/>
                <a:uFillTx/>
                <a:latin typeface="Poppins" pitchFamily="2" charset="77"/>
                <a:ea typeface="+mn-ea"/>
                <a:cs typeface="Poppins" pitchFamily="2" charset="77"/>
              </a:rPr>
              <a:t>An asset management firm sought to enhance its portfolio optimization process by leveraging machine learning (ML) and AI. The traditional methods, primarily based on Modern Portfolio Theory (MPT), were found to be suboptimal due to their inability to adapt quickly to changing market conditions and incorporate non-linear relationships among assets.</a:t>
            </a:r>
          </a:p>
        </p:txBody>
      </p:sp>
      <p:grpSp>
        <p:nvGrpSpPr>
          <p:cNvPr id="7" name="Group 6">
            <a:extLst>
              <a:ext uri="{FF2B5EF4-FFF2-40B4-BE49-F238E27FC236}">
                <a16:creationId xmlns:a16="http://schemas.microsoft.com/office/drawing/2014/main" id="{B34AE2BE-E536-A9DF-666F-7F3B22864BA2}"/>
              </a:ext>
            </a:extLst>
          </p:cNvPr>
          <p:cNvGrpSpPr/>
          <p:nvPr/>
        </p:nvGrpSpPr>
        <p:grpSpPr>
          <a:xfrm>
            <a:off x="7763708" y="4585165"/>
            <a:ext cx="2979921" cy="658812"/>
            <a:chOff x="7555266" y="1214168"/>
            <a:chExt cx="2979921" cy="658812"/>
          </a:xfrm>
        </p:grpSpPr>
        <p:sp>
          <p:nvSpPr>
            <p:cNvPr id="8" name="Right Triangle 7">
              <a:extLst>
                <a:ext uri="{FF2B5EF4-FFF2-40B4-BE49-F238E27FC236}">
                  <a16:creationId xmlns:a16="http://schemas.microsoft.com/office/drawing/2014/main" id="{E8C9E3BE-CE73-965C-1F5A-8DE5259DBD16}"/>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C3A6A9FE-CFB6-CCCB-2DB8-322863F5416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4FB2A-332E-D147-C025-0D442B7A7A9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dirty="0">
                <a:ln>
                  <a:noFill/>
                </a:ln>
                <a:solidFill>
                  <a:prstClr val="white"/>
                </a:solidFill>
                <a:effectLst/>
                <a:uLnTx/>
                <a:uFillTx/>
                <a:latin typeface="Poppins"/>
                <a:ea typeface="+mn-ea"/>
                <a:cs typeface="+mn-cs"/>
              </a:endParaRPr>
            </a:p>
          </p:txBody>
        </p:sp>
      </p:grpSp>
      <p:sp>
        <p:nvSpPr>
          <p:cNvPr id="12" name="Rectangle 11">
            <a:extLst>
              <a:ext uri="{FF2B5EF4-FFF2-40B4-BE49-F238E27FC236}">
                <a16:creationId xmlns:a16="http://schemas.microsoft.com/office/drawing/2014/main" id="{DBCCA228-D5A5-3545-C40F-D528498CC984}"/>
              </a:ext>
            </a:extLst>
          </p:cNvPr>
          <p:cNvSpPr/>
          <p:nvPr/>
        </p:nvSpPr>
        <p:spPr bwMode="auto">
          <a:xfrm>
            <a:off x="8005474" y="1262453"/>
            <a:ext cx="3913129" cy="323540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Improved Returns:</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RL model effectively identified and capitalized on market opportunities, adjusting allocations dynamically.</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1270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Risk Management:</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volatility of the ML/AI-driven portfolio was lower than the traditional portfolio, indicating better risk management.</a:t>
            </a:r>
          </a:p>
          <a:p>
            <a:pPr marL="46672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maximum drawdown was reduced, demonstrating the model's ability to mitigate losses during market downturns.</a:t>
            </a:r>
          </a:p>
        </p:txBody>
      </p:sp>
      <p:grpSp>
        <p:nvGrpSpPr>
          <p:cNvPr id="13" name="Group 12">
            <a:extLst>
              <a:ext uri="{FF2B5EF4-FFF2-40B4-BE49-F238E27FC236}">
                <a16:creationId xmlns:a16="http://schemas.microsoft.com/office/drawing/2014/main" id="{4C72ADC4-41A1-6D45-E6B5-66957286870C}"/>
              </a:ext>
            </a:extLst>
          </p:cNvPr>
          <p:cNvGrpSpPr/>
          <p:nvPr/>
        </p:nvGrpSpPr>
        <p:grpSpPr>
          <a:xfrm>
            <a:off x="7763709" y="904237"/>
            <a:ext cx="2979921" cy="658812"/>
            <a:chOff x="7555266" y="1214168"/>
            <a:chExt cx="2979921" cy="658812"/>
          </a:xfrm>
        </p:grpSpPr>
        <p:sp>
          <p:nvSpPr>
            <p:cNvPr id="14" name="Right Triangle 13">
              <a:extLst>
                <a:ext uri="{FF2B5EF4-FFF2-40B4-BE49-F238E27FC236}">
                  <a16:creationId xmlns:a16="http://schemas.microsoft.com/office/drawing/2014/main" id="{5205685E-4F3B-E805-02D1-B986E271BC4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1EDE7A0A-EB58-7D29-7FAE-F1CF6C44F6D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27D2DD-C7C3-D438-43BF-817DA9A5BE2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Poppins"/>
                  <a:ea typeface="+mn-ea"/>
                  <a:cs typeface="+mn-cs"/>
                </a:rPr>
                <a:t>Results</a:t>
              </a:r>
            </a:p>
          </p:txBody>
        </p:sp>
      </p:grpSp>
      <p:sp>
        <p:nvSpPr>
          <p:cNvPr id="4" name="Rectangle 3">
            <a:extLst>
              <a:ext uri="{FF2B5EF4-FFF2-40B4-BE49-F238E27FC236}">
                <a16:creationId xmlns:a16="http://schemas.microsoft.com/office/drawing/2014/main" id="{87B7291E-09B0-7B3D-5E97-87E84192EFF5}"/>
              </a:ext>
            </a:extLst>
          </p:cNvPr>
          <p:cNvSpPr/>
          <p:nvPr/>
        </p:nvSpPr>
        <p:spPr>
          <a:xfrm>
            <a:off x="2750708" y="2696071"/>
            <a:ext cx="4839706" cy="3732807"/>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1841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Model Selection and Training: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Reinforcement Learning</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A reinforcement learning (RL) approach, specifically a Deep Q-Network (DQN), was chosen for its ability to learn and adapt to dynamic market conditions. The RL model was trained to maximize the cumulative reward, defined as the risk-adjusted return of the portfolio.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Supervised Learning</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A Random Forest Regressor was used to predict expected returns and risk (volatility) for each asset, based on the engineered features.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Clustering</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 K-means clustering was applied to group similar assets based on historical performance and risk characteristics, aiding in diversification.</a:t>
            </a:r>
          </a:p>
          <a:p>
            <a:pPr marL="2413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Portfolio Optimization Framework: The </a:t>
            </a:r>
            <a:r>
              <a:rPr kumimoji="0" lang="en-US" sz="11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Reinforcement learning </a:t>
            </a: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model was used to dynamically adjust portfolio weights based on market conditions and the predicted returns and risks from the Random Forest model. Constraints such as maximum exposure to any single asset, sector, or asset class were incorporated to ensure diversification and compliance with investment guidelines.</a:t>
            </a:r>
          </a:p>
          <a:p>
            <a:pPr marL="0" marR="0" lvl="0" indent="2413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Sharpe Ratio was used as the primary performance metric, balancing return and risk.</a:t>
            </a:r>
          </a:p>
        </p:txBody>
      </p:sp>
      <p:sp>
        <p:nvSpPr>
          <p:cNvPr id="17" name="Rectangle 16">
            <a:extLst>
              <a:ext uri="{FF2B5EF4-FFF2-40B4-BE49-F238E27FC236}">
                <a16:creationId xmlns:a16="http://schemas.microsoft.com/office/drawing/2014/main" id="{C230EEC2-230B-3772-9D81-74B5F5DD09A4}"/>
              </a:ext>
            </a:extLst>
          </p:cNvPr>
          <p:cNvSpPr/>
          <p:nvPr/>
        </p:nvSpPr>
        <p:spPr>
          <a:xfrm>
            <a:off x="455085" y="2696069"/>
            <a:ext cx="2116666" cy="3732807"/>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The main objectives were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Optimize portfolio allocation to maximize returns while minimizing risks.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Incorporate non-linear relationships and interactions among assets using ML/AI.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t>Adapt to changing market conditions dynamically.</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2060"/>
                </a:solidFill>
                <a:effectLst/>
                <a:uLnTx/>
                <a:uFillTx/>
                <a:latin typeface="Poppins" pitchFamily="2" charset="77"/>
                <a:ea typeface="+mn-ea"/>
                <a:cs typeface="Poppins" pitchFamily="2" charset="77"/>
              </a:rPr>
            </a:br>
            <a:endParaRPr kumimoji="0" lang="en-US" sz="1200" b="1" i="0" u="none" strike="noStrike" kern="1200" cap="none" spc="0" normalizeH="0" baseline="0" noProof="0" dirty="0">
              <a:ln>
                <a:noFill/>
              </a:ln>
              <a:solidFill>
                <a:srgbClr val="002060"/>
              </a:solidFill>
              <a:effectLst/>
              <a:uLnTx/>
              <a:uFillTx/>
              <a:latin typeface="Poppins" pitchFamily="2" charset="77"/>
              <a:ea typeface="+mn-ea"/>
              <a:cs typeface="Poppins" pitchFamily="2" charset="77"/>
            </a:endParaRPr>
          </a:p>
        </p:txBody>
      </p:sp>
      <p:grpSp>
        <p:nvGrpSpPr>
          <p:cNvPr id="30" name="Group 29">
            <a:extLst>
              <a:ext uri="{FF2B5EF4-FFF2-40B4-BE49-F238E27FC236}">
                <a16:creationId xmlns:a16="http://schemas.microsoft.com/office/drawing/2014/main" id="{4EFB427B-9229-D276-0AB1-E347C7400EC3}"/>
              </a:ext>
            </a:extLst>
          </p:cNvPr>
          <p:cNvGrpSpPr/>
          <p:nvPr/>
        </p:nvGrpSpPr>
        <p:grpSpPr>
          <a:xfrm>
            <a:off x="454841" y="2123357"/>
            <a:ext cx="2116666" cy="506677"/>
            <a:chOff x="377675" y="2790487"/>
            <a:chExt cx="3075565" cy="506677"/>
          </a:xfrm>
        </p:grpSpPr>
        <p:sp>
          <p:nvSpPr>
            <p:cNvPr id="31" name="Pentagon 43">
              <a:extLst>
                <a:ext uri="{FF2B5EF4-FFF2-40B4-BE49-F238E27FC236}">
                  <a16:creationId xmlns:a16="http://schemas.microsoft.com/office/drawing/2014/main" id="{9A7299B6-6150-4864-9089-E85F1AD9BEF5}"/>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entagon 42">
              <a:extLst>
                <a:ext uri="{FF2B5EF4-FFF2-40B4-BE49-F238E27FC236}">
                  <a16:creationId xmlns:a16="http://schemas.microsoft.com/office/drawing/2014/main" id="{711F5E5E-EEF4-6E9D-A8D4-3B60D8D8F17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entagon 40">
              <a:extLst>
                <a:ext uri="{FF2B5EF4-FFF2-40B4-BE49-F238E27FC236}">
                  <a16:creationId xmlns:a16="http://schemas.microsoft.com/office/drawing/2014/main" id="{B31B539E-A0EF-4DD7-3AAA-028B09D2DC88}"/>
                </a:ext>
              </a:extLst>
            </p:cNvPr>
            <p:cNvSpPr/>
            <p:nvPr/>
          </p:nvSpPr>
          <p:spPr>
            <a:xfrm>
              <a:off x="377675" y="2790488"/>
              <a:ext cx="2893751" cy="506676"/>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E87"/>
                  </a:solidFill>
                  <a:effectLst/>
                  <a:uLnTx/>
                  <a:uFillTx/>
                  <a:latin typeface="Poppins SemiBold"/>
                  <a:ea typeface="+mn-ea"/>
                  <a:cs typeface="+mn-cs"/>
                </a:rPr>
                <a:t>Objectives</a:t>
              </a:r>
            </a:p>
          </p:txBody>
        </p:sp>
      </p:grpSp>
      <p:grpSp>
        <p:nvGrpSpPr>
          <p:cNvPr id="38" name="Group 37">
            <a:extLst>
              <a:ext uri="{FF2B5EF4-FFF2-40B4-BE49-F238E27FC236}">
                <a16:creationId xmlns:a16="http://schemas.microsoft.com/office/drawing/2014/main" id="{49B97168-E2E9-9364-5B20-FB8D9270BC2F}"/>
              </a:ext>
            </a:extLst>
          </p:cNvPr>
          <p:cNvGrpSpPr/>
          <p:nvPr/>
        </p:nvGrpSpPr>
        <p:grpSpPr>
          <a:xfrm>
            <a:off x="2750708" y="2154813"/>
            <a:ext cx="4839705" cy="506676"/>
            <a:chOff x="377675" y="2790487"/>
            <a:chExt cx="3075565" cy="506676"/>
          </a:xfrm>
        </p:grpSpPr>
        <p:sp>
          <p:nvSpPr>
            <p:cNvPr id="39" name="Pentagon 43">
              <a:extLst>
                <a:ext uri="{FF2B5EF4-FFF2-40B4-BE49-F238E27FC236}">
                  <a16:creationId xmlns:a16="http://schemas.microsoft.com/office/drawing/2014/main" id="{07F8590A-0C6D-37BB-2FF1-E48A0477A3C9}"/>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Pentagon 42">
              <a:extLst>
                <a:ext uri="{FF2B5EF4-FFF2-40B4-BE49-F238E27FC236}">
                  <a16:creationId xmlns:a16="http://schemas.microsoft.com/office/drawing/2014/main" id="{9D2B759E-FB8B-E718-2A6D-5F13423FA88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Pentagon 40">
              <a:extLst>
                <a:ext uri="{FF2B5EF4-FFF2-40B4-BE49-F238E27FC236}">
                  <a16:creationId xmlns:a16="http://schemas.microsoft.com/office/drawing/2014/main" id="{D89BB247-9E71-D4F8-F44A-7ED94AA5E0DC}"/>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2E87"/>
                  </a:solidFill>
                  <a:effectLst/>
                  <a:uLnTx/>
                  <a:uFillTx/>
                  <a:latin typeface="Poppins SemiBold"/>
                  <a:ea typeface="+mn-ea"/>
                  <a:cs typeface="+mn-cs"/>
                </a:rPr>
                <a:t>Methodology</a:t>
              </a:r>
            </a:p>
          </p:txBody>
        </p:sp>
      </p:grpSp>
    </p:spTree>
    <p:extLst>
      <p:ext uri="{BB962C8B-B14F-4D97-AF65-F5344CB8AC3E}">
        <p14:creationId xmlns:p14="http://schemas.microsoft.com/office/powerpoint/2010/main" val="3715488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CF20D-9D0C-28B1-4669-06CCD7A1878A}"/>
              </a:ext>
            </a:extLst>
          </p:cNvPr>
          <p:cNvSpPr>
            <a:spLocks noGrp="1"/>
          </p:cNvSpPr>
          <p:nvPr>
            <p:ph type="title"/>
          </p:nvPr>
        </p:nvSpPr>
        <p:spPr>
          <a:xfrm>
            <a:off x="577562" y="210311"/>
            <a:ext cx="10052329" cy="701553"/>
          </a:xfrm>
        </p:spPr>
        <p:txBody>
          <a:bodyPr>
            <a:noAutofit/>
          </a:bodyPr>
          <a:lstStyle/>
          <a:p>
            <a:r>
              <a:rPr lang="en-US" sz="2400">
                <a:latin typeface="Poppins SemiBold" panose="00000700000000000000" pitchFamily="2" charset="0"/>
                <a:cs typeface="Poppins SemiBold" panose="00000700000000000000" pitchFamily="2" charset="0"/>
              </a:rPr>
              <a:t>Customer Segmentation for Product Recommendation</a:t>
            </a:r>
          </a:p>
        </p:txBody>
      </p:sp>
      <p:sp>
        <p:nvSpPr>
          <p:cNvPr id="8" name="Rectangle 7">
            <a:extLst>
              <a:ext uri="{FF2B5EF4-FFF2-40B4-BE49-F238E27FC236}">
                <a16:creationId xmlns:a16="http://schemas.microsoft.com/office/drawing/2014/main" id="{4D9EFF44-DFBF-2FA7-6408-A39C06F7D86B}"/>
              </a:ext>
            </a:extLst>
          </p:cNvPr>
          <p:cNvSpPr/>
          <p:nvPr/>
        </p:nvSpPr>
        <p:spPr>
          <a:xfrm>
            <a:off x="468184" y="2011843"/>
            <a:ext cx="3570722" cy="457165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Calibri" panose="020F0502020204030204" pitchFamily="34" charset="0"/>
              <a:cs typeface="Poppins"/>
            </a:endParaRPr>
          </a:p>
        </p:txBody>
      </p:sp>
      <p:sp>
        <p:nvSpPr>
          <p:cNvPr id="16" name="Rectangle 15">
            <a:extLst>
              <a:ext uri="{FF2B5EF4-FFF2-40B4-BE49-F238E27FC236}">
                <a16:creationId xmlns:a16="http://schemas.microsoft.com/office/drawing/2014/main" id="{1868FC05-AFA9-C290-C9B1-F504FBA361DC}"/>
              </a:ext>
            </a:extLst>
          </p:cNvPr>
          <p:cNvSpPr/>
          <p:nvPr/>
        </p:nvSpPr>
        <p:spPr>
          <a:xfrm>
            <a:off x="4138394" y="2004113"/>
            <a:ext cx="3976577" cy="457938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marR="0" lvl="0" indent="-171450" algn="l" defTabSz="914400" rtl="0" eaLnBrk="1" fontAlgn="auto" latinLnBrk="0" hangingPunct="1">
              <a:lnSpc>
                <a:spcPct val="110000"/>
              </a:lnSpc>
              <a:spcBef>
                <a:spcPts val="0"/>
              </a:spcBef>
              <a:spcAft>
                <a:spcPts val="2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74151"/>
              </a:solidFill>
              <a:effectLst/>
              <a:uLnTx/>
              <a:uFillTx/>
              <a:latin typeface="Poppins"/>
              <a:ea typeface="+mn-ea"/>
              <a:cs typeface="Poppins"/>
            </a:endParaRPr>
          </a:p>
        </p:txBody>
      </p:sp>
      <p:sp>
        <p:nvSpPr>
          <p:cNvPr id="24" name="Oval 23">
            <a:extLst>
              <a:ext uri="{FF2B5EF4-FFF2-40B4-BE49-F238E27FC236}">
                <a16:creationId xmlns:a16="http://schemas.microsoft.com/office/drawing/2014/main" id="{6D73669E-3D09-A6A7-7FBA-3E0E752D6917}"/>
              </a:ext>
            </a:extLst>
          </p:cNvPr>
          <p:cNvSpPr/>
          <p:nvPr/>
        </p:nvSpPr>
        <p:spPr>
          <a:xfrm>
            <a:off x="8673297" y="3615735"/>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sp>
        <p:nvSpPr>
          <p:cNvPr id="26" name="Oval 25">
            <a:extLst>
              <a:ext uri="{FF2B5EF4-FFF2-40B4-BE49-F238E27FC236}">
                <a16:creationId xmlns:a16="http://schemas.microsoft.com/office/drawing/2014/main" id="{5E707041-A989-0969-EFE3-9A8B1F6E44FB}"/>
              </a:ext>
            </a:extLst>
          </p:cNvPr>
          <p:cNvSpPr/>
          <p:nvPr/>
        </p:nvSpPr>
        <p:spPr>
          <a:xfrm>
            <a:off x="8801245" y="4595412"/>
            <a:ext cx="640080" cy="64008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Poppins"/>
              <a:ea typeface="+mn-ea"/>
              <a:cs typeface="+mn-cs"/>
            </a:endParaRPr>
          </a:p>
        </p:txBody>
      </p:sp>
      <p:pic>
        <p:nvPicPr>
          <p:cNvPr id="27" name="Picture 26">
            <a:extLst>
              <a:ext uri="{FF2B5EF4-FFF2-40B4-BE49-F238E27FC236}">
                <a16:creationId xmlns:a16="http://schemas.microsoft.com/office/drawing/2014/main" id="{FD7ED79C-B6A9-EA53-CD07-D21F76DE00ED}"/>
              </a:ext>
            </a:extLst>
          </p:cNvPr>
          <p:cNvPicPr>
            <a:picLocks noChangeAspect="1"/>
          </p:cNvPicPr>
          <p:nvPr/>
        </p:nvPicPr>
        <p:blipFill>
          <a:blip r:embed="rId3"/>
          <a:stretch>
            <a:fillRect/>
          </a:stretch>
        </p:blipFill>
        <p:spPr>
          <a:xfrm>
            <a:off x="8807732" y="1483817"/>
            <a:ext cx="393700" cy="457200"/>
          </a:xfrm>
          <a:prstGeom prst="rect">
            <a:avLst/>
          </a:prstGeom>
        </p:spPr>
      </p:pic>
      <p:pic>
        <p:nvPicPr>
          <p:cNvPr id="29" name="Picture 28">
            <a:extLst>
              <a:ext uri="{FF2B5EF4-FFF2-40B4-BE49-F238E27FC236}">
                <a16:creationId xmlns:a16="http://schemas.microsoft.com/office/drawing/2014/main" id="{D9DA456B-F997-4914-9895-ED86C8D4B2A0}"/>
              </a:ext>
            </a:extLst>
          </p:cNvPr>
          <p:cNvPicPr>
            <a:picLocks noChangeAspect="1"/>
          </p:cNvPicPr>
          <p:nvPr/>
        </p:nvPicPr>
        <p:blipFill>
          <a:blip r:embed="rId4"/>
          <a:stretch>
            <a:fillRect/>
          </a:stretch>
        </p:blipFill>
        <p:spPr>
          <a:xfrm>
            <a:off x="8785850" y="3684542"/>
            <a:ext cx="437464" cy="524957"/>
          </a:xfrm>
          <a:prstGeom prst="rect">
            <a:avLst/>
          </a:prstGeom>
        </p:spPr>
      </p:pic>
      <p:sp>
        <p:nvSpPr>
          <p:cNvPr id="30" name="Rectangle 29">
            <a:extLst>
              <a:ext uri="{FF2B5EF4-FFF2-40B4-BE49-F238E27FC236}">
                <a16:creationId xmlns:a16="http://schemas.microsoft.com/office/drawing/2014/main" id="{BB80D80F-F030-ACE3-4E90-55453C132384}"/>
              </a:ext>
            </a:extLst>
          </p:cNvPr>
          <p:cNvSpPr/>
          <p:nvPr/>
        </p:nvSpPr>
        <p:spPr bwMode="auto">
          <a:xfrm>
            <a:off x="8410316" y="1320754"/>
            <a:ext cx="3487448" cy="31702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31" name="Group 30">
            <a:extLst>
              <a:ext uri="{FF2B5EF4-FFF2-40B4-BE49-F238E27FC236}">
                <a16:creationId xmlns:a16="http://schemas.microsoft.com/office/drawing/2014/main" id="{4EA62CA9-9A99-F25D-CCAF-08029250BF25}"/>
              </a:ext>
            </a:extLst>
          </p:cNvPr>
          <p:cNvGrpSpPr/>
          <p:nvPr/>
        </p:nvGrpSpPr>
        <p:grpSpPr>
          <a:xfrm>
            <a:off x="8168548" y="960041"/>
            <a:ext cx="2979921" cy="658812"/>
            <a:chOff x="7555266" y="1214168"/>
            <a:chExt cx="2979921" cy="658812"/>
          </a:xfrm>
        </p:grpSpPr>
        <p:sp>
          <p:nvSpPr>
            <p:cNvPr id="32" name="Right Triangle 31">
              <a:extLst>
                <a:ext uri="{FF2B5EF4-FFF2-40B4-BE49-F238E27FC236}">
                  <a16:creationId xmlns:a16="http://schemas.microsoft.com/office/drawing/2014/main" id="{B6463D82-76E9-0327-F5A4-CA7325BBF0C5}"/>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ight Triangle 32">
              <a:extLst>
                <a:ext uri="{FF2B5EF4-FFF2-40B4-BE49-F238E27FC236}">
                  <a16:creationId xmlns:a16="http://schemas.microsoft.com/office/drawing/2014/main" id="{2DEAAAE9-E42E-539C-5F65-60F45CD2916C}"/>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D069C10E-DAA1-0945-B7CD-50A2ED7681C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35" name="Rectangle 34">
            <a:extLst>
              <a:ext uri="{FF2B5EF4-FFF2-40B4-BE49-F238E27FC236}">
                <a16:creationId xmlns:a16="http://schemas.microsoft.com/office/drawing/2014/main" id="{9A5DBB1E-E4BF-819A-E48D-0FC980DBA67E}"/>
              </a:ext>
            </a:extLst>
          </p:cNvPr>
          <p:cNvSpPr/>
          <p:nvPr/>
        </p:nvSpPr>
        <p:spPr>
          <a:xfrm>
            <a:off x="467272" y="938034"/>
            <a:ext cx="7646787" cy="446141"/>
          </a:xfrm>
          <a:prstGeom prst="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Poppins"/>
                <a:ea typeface="+mn-ea"/>
                <a:cs typeface="Calibri"/>
              </a:rPr>
              <a:t>Project Overview</a:t>
            </a:r>
            <a:r>
              <a:rPr kumimoji="0" lang="en-US" sz="1050" b="0" i="0" u="none" strike="noStrike" kern="1200" cap="none" spc="0" normalizeH="0" baseline="0" noProof="0">
                <a:ln>
                  <a:noFill/>
                </a:ln>
                <a:solidFill>
                  <a:prstClr val="white"/>
                </a:solidFill>
                <a:effectLst/>
                <a:uLnTx/>
                <a:uFillTx/>
                <a:latin typeface="Poppins"/>
                <a:ea typeface="+mn-ea"/>
                <a:cs typeface="Calibri"/>
              </a:rPr>
              <a:t>: </a:t>
            </a:r>
            <a:r>
              <a:rPr kumimoji="0" lang="en-US" sz="1050" b="0" i="0" u="none" strike="noStrike" kern="1200" cap="none" spc="0" normalizeH="0" baseline="0" noProof="0">
                <a:ln>
                  <a:noFill/>
                </a:ln>
                <a:solidFill>
                  <a:prstClr val="white"/>
                </a:solidFill>
                <a:effectLst/>
                <a:uLnTx/>
                <a:uFillTx/>
                <a:latin typeface="Poppins "/>
                <a:ea typeface="+mn-ea"/>
                <a:cs typeface="Calibri" panose="020F0502020204030204" pitchFamily="34" charset="0"/>
              </a:rPr>
              <a:t>Customer Segmentation and Opportunity assessment For An Information Technology And Networking Giant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Poppins"/>
              <a:ea typeface="+mn-lt"/>
              <a:cs typeface="Poppins"/>
            </a:endParaRPr>
          </a:p>
        </p:txBody>
      </p:sp>
      <p:grpSp>
        <p:nvGrpSpPr>
          <p:cNvPr id="41" name="Group 40">
            <a:extLst>
              <a:ext uri="{FF2B5EF4-FFF2-40B4-BE49-F238E27FC236}">
                <a16:creationId xmlns:a16="http://schemas.microsoft.com/office/drawing/2014/main" id="{8FAB0822-631B-7323-AD03-659ABB8466F9}"/>
              </a:ext>
            </a:extLst>
          </p:cNvPr>
          <p:cNvGrpSpPr/>
          <p:nvPr/>
        </p:nvGrpSpPr>
        <p:grpSpPr>
          <a:xfrm>
            <a:off x="4144761" y="1409175"/>
            <a:ext cx="3976577" cy="506676"/>
            <a:chOff x="4602706" y="2803376"/>
            <a:chExt cx="3075565" cy="506676"/>
          </a:xfrm>
        </p:grpSpPr>
        <p:sp>
          <p:nvSpPr>
            <p:cNvPr id="42" name="Pentagon 43">
              <a:extLst>
                <a:ext uri="{FF2B5EF4-FFF2-40B4-BE49-F238E27FC236}">
                  <a16:creationId xmlns:a16="http://schemas.microsoft.com/office/drawing/2014/main" id="{7C44EB57-578A-B7A8-D0B5-9397130BCB1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Pentagon 42">
              <a:extLst>
                <a:ext uri="{FF2B5EF4-FFF2-40B4-BE49-F238E27FC236}">
                  <a16:creationId xmlns:a16="http://schemas.microsoft.com/office/drawing/2014/main" id="{706AD344-6A30-0D78-E84B-8267E49AA087}"/>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Pentagon 40">
              <a:extLst>
                <a:ext uri="{FF2B5EF4-FFF2-40B4-BE49-F238E27FC236}">
                  <a16:creationId xmlns:a16="http://schemas.microsoft.com/office/drawing/2014/main" id="{6B0DE0B4-BFB9-0556-61B7-714CF2D54727}"/>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Approach</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51" name="Rectangle 50">
            <a:extLst>
              <a:ext uri="{FF2B5EF4-FFF2-40B4-BE49-F238E27FC236}">
                <a16:creationId xmlns:a16="http://schemas.microsoft.com/office/drawing/2014/main" id="{58C702F4-4260-528B-14CD-E71710A416D0}"/>
              </a:ext>
            </a:extLst>
          </p:cNvPr>
          <p:cNvSpPr/>
          <p:nvPr/>
        </p:nvSpPr>
        <p:spPr bwMode="auto">
          <a:xfrm>
            <a:off x="8373237" y="4868244"/>
            <a:ext cx="3487448" cy="1715258"/>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pSp>
        <p:nvGrpSpPr>
          <p:cNvPr id="52" name="Group 51">
            <a:extLst>
              <a:ext uri="{FF2B5EF4-FFF2-40B4-BE49-F238E27FC236}">
                <a16:creationId xmlns:a16="http://schemas.microsoft.com/office/drawing/2014/main" id="{4E3681C6-0179-3A00-E288-C25FDC1C9BCE}"/>
              </a:ext>
            </a:extLst>
          </p:cNvPr>
          <p:cNvGrpSpPr/>
          <p:nvPr/>
        </p:nvGrpSpPr>
        <p:grpSpPr>
          <a:xfrm>
            <a:off x="8213547" y="4615631"/>
            <a:ext cx="2979921" cy="658812"/>
            <a:chOff x="7555266" y="1214168"/>
            <a:chExt cx="2979921" cy="658812"/>
          </a:xfrm>
        </p:grpSpPr>
        <p:sp>
          <p:nvSpPr>
            <p:cNvPr id="53" name="Right Triangle 52">
              <a:extLst>
                <a:ext uri="{FF2B5EF4-FFF2-40B4-BE49-F238E27FC236}">
                  <a16:creationId xmlns:a16="http://schemas.microsoft.com/office/drawing/2014/main" id="{C9F9F322-21E6-38F3-8D17-0D3F4E42B0E4}"/>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Right Triangle 53">
              <a:extLst>
                <a:ext uri="{FF2B5EF4-FFF2-40B4-BE49-F238E27FC236}">
                  <a16:creationId xmlns:a16="http://schemas.microsoft.com/office/drawing/2014/main" id="{3F4DED60-CA17-4345-DC48-AC82C071014A}"/>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F8B32588-24FB-866B-5402-00A4B037C1FD}"/>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Tools Utilized</a:t>
              </a:r>
            </a:p>
          </p:txBody>
        </p:sp>
      </p:grpSp>
      <p:grpSp>
        <p:nvGrpSpPr>
          <p:cNvPr id="15" name="Group 14">
            <a:extLst>
              <a:ext uri="{FF2B5EF4-FFF2-40B4-BE49-F238E27FC236}">
                <a16:creationId xmlns:a16="http://schemas.microsoft.com/office/drawing/2014/main" id="{E140564F-D22A-1D9B-38F1-767B8B3338BD}"/>
              </a:ext>
            </a:extLst>
          </p:cNvPr>
          <p:cNvGrpSpPr/>
          <p:nvPr/>
        </p:nvGrpSpPr>
        <p:grpSpPr>
          <a:xfrm>
            <a:off x="473076" y="1409175"/>
            <a:ext cx="3565830" cy="506676"/>
            <a:chOff x="377675" y="2790487"/>
            <a:chExt cx="3075565" cy="506676"/>
          </a:xfrm>
        </p:grpSpPr>
        <p:sp>
          <p:nvSpPr>
            <p:cNvPr id="17" name="Pentagon 43">
              <a:extLst>
                <a:ext uri="{FF2B5EF4-FFF2-40B4-BE49-F238E27FC236}">
                  <a16:creationId xmlns:a16="http://schemas.microsoft.com/office/drawing/2014/main" id="{8336A6B8-FB2F-8081-1E3B-940D57F6267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Pentagon 42">
              <a:extLst>
                <a:ext uri="{FF2B5EF4-FFF2-40B4-BE49-F238E27FC236}">
                  <a16:creationId xmlns:a16="http://schemas.microsoft.com/office/drawing/2014/main" id="{5E6CF2FD-42F0-2B38-7EC8-615157DAA3E3}"/>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Pentagon 40">
              <a:extLst>
                <a:ext uri="{FF2B5EF4-FFF2-40B4-BE49-F238E27FC236}">
                  <a16:creationId xmlns:a16="http://schemas.microsoft.com/office/drawing/2014/main" id="{F4E9CF5C-6754-DFE5-05C7-BFA0E3813E5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E87"/>
                  </a:solidFill>
                  <a:effectLst/>
                  <a:uLnTx/>
                  <a:uFillTx/>
                  <a:latin typeface="Poppins SemiBold"/>
                  <a:ea typeface="+mn-ea"/>
                  <a:cs typeface="+mn-cs"/>
                </a:rPr>
                <a:t>Challenges</a:t>
              </a:r>
              <a:endParaRPr kumimoji="0" lang="en-US" sz="1800" b="0" i="0" u="none" strike="noStrike" kern="1200" cap="none" spc="0" normalizeH="0" baseline="0" noProof="0">
                <a:ln>
                  <a:noFill/>
                </a:ln>
                <a:solidFill>
                  <a:srgbClr val="002E87"/>
                </a:solidFill>
                <a:effectLst/>
                <a:uLnTx/>
                <a:uFillTx/>
                <a:latin typeface="Poppins SemiBold"/>
                <a:ea typeface="+mn-ea"/>
                <a:cs typeface="+mn-cs"/>
              </a:endParaRPr>
            </a:p>
          </p:txBody>
        </p:sp>
      </p:grpSp>
      <p:sp>
        <p:nvSpPr>
          <p:cNvPr id="3" name="TextBox 2">
            <a:extLst>
              <a:ext uri="{FF2B5EF4-FFF2-40B4-BE49-F238E27FC236}">
                <a16:creationId xmlns:a16="http://schemas.microsoft.com/office/drawing/2014/main" id="{4390915E-73BA-5858-55AC-DE7C81A59CFD}"/>
              </a:ext>
            </a:extLst>
          </p:cNvPr>
          <p:cNvSpPr txBox="1"/>
          <p:nvPr/>
        </p:nvSpPr>
        <p:spPr>
          <a:xfrm>
            <a:off x="4204386" y="2121739"/>
            <a:ext cx="3724243"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Numerous factors considered to identify customers who share similarities in terms of their likelihood of buying similar product - Industry /Market , Size /Scale, Market Demographics, Distinctive Attributes</a:t>
            </a:r>
          </a:p>
        </p:txBody>
      </p:sp>
      <p:sp>
        <p:nvSpPr>
          <p:cNvPr id="7" name="TextBox 6">
            <a:extLst>
              <a:ext uri="{FF2B5EF4-FFF2-40B4-BE49-F238E27FC236}">
                <a16:creationId xmlns:a16="http://schemas.microsoft.com/office/drawing/2014/main" id="{588F832C-29A4-9A8F-FA38-C842895BCF0F}"/>
              </a:ext>
            </a:extLst>
          </p:cNvPr>
          <p:cNvSpPr txBox="1"/>
          <p:nvPr/>
        </p:nvSpPr>
        <p:spPr>
          <a:xfrm>
            <a:off x="4215753" y="4286199"/>
            <a:ext cx="3798646" cy="1400383"/>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The output of the segmentation is presented on a Tableau Dashboard, which visually highlights the key differences among segments and aligns them with business objectives.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Using segmentation and AI/ML techniques, algorithms analyze variations in customer’s Bookings patterns with reference to similar customer from segment and predicted cross-selling upselling opportunities </a:t>
            </a:r>
          </a:p>
        </p:txBody>
      </p:sp>
      <p:pic>
        <p:nvPicPr>
          <p:cNvPr id="11" name="Picture 10">
            <a:extLst>
              <a:ext uri="{FF2B5EF4-FFF2-40B4-BE49-F238E27FC236}">
                <a16:creationId xmlns:a16="http://schemas.microsoft.com/office/drawing/2014/main" id="{5A11BFB1-9F36-057B-0A37-9C4D014FB05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03415" y="2947250"/>
            <a:ext cx="2103120" cy="1269336"/>
          </a:xfrm>
          <a:prstGeom prst="rect">
            <a:avLst/>
          </a:prstGeom>
          <a:ln>
            <a:solidFill>
              <a:srgbClr val="002060"/>
            </a:solidFill>
          </a:ln>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4A1A9565-11FF-AFD3-9D71-929A4F3BEE7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62877" y="2866370"/>
            <a:ext cx="2103120" cy="1261953"/>
          </a:xfrm>
          <a:prstGeom prst="rect">
            <a:avLst/>
          </a:prstGeom>
          <a:ln>
            <a:solidFill>
              <a:srgbClr val="002060"/>
            </a:solidFill>
          </a:ln>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CC66D9BB-6B56-EC27-0DBA-98B7A123E094}"/>
              </a:ext>
            </a:extLst>
          </p:cNvPr>
          <p:cNvSpPr txBox="1"/>
          <p:nvPr/>
        </p:nvSpPr>
        <p:spPr>
          <a:xfrm>
            <a:off x="531412" y="2262579"/>
            <a:ext cx="3148918"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Identify customer with similar businesses as they share common characteristics and face similar challenges and often tend to have similar product needs.</a:t>
            </a:r>
          </a:p>
        </p:txBody>
      </p:sp>
      <p:pic>
        <p:nvPicPr>
          <p:cNvPr id="25" name="Picture 24">
            <a:extLst>
              <a:ext uri="{FF2B5EF4-FFF2-40B4-BE49-F238E27FC236}">
                <a16:creationId xmlns:a16="http://schemas.microsoft.com/office/drawing/2014/main" id="{4586DC4C-9651-659C-2BDA-043A16DF097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22770" y="3052873"/>
            <a:ext cx="1403407" cy="1484682"/>
          </a:xfrm>
          <a:prstGeom prst="rect">
            <a:avLst/>
          </a:prstGeom>
        </p:spPr>
      </p:pic>
      <p:pic>
        <p:nvPicPr>
          <p:cNvPr id="36" name="Picture 2">
            <a:extLst>
              <a:ext uri="{FF2B5EF4-FFF2-40B4-BE49-F238E27FC236}">
                <a16:creationId xmlns:a16="http://schemas.microsoft.com/office/drawing/2014/main" id="{4E846212-27E5-45F7-750A-97C209E9728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575677" y="5447784"/>
            <a:ext cx="466222" cy="5109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Snowflake - Free weather icons">
            <a:extLst>
              <a:ext uri="{FF2B5EF4-FFF2-40B4-BE49-F238E27FC236}">
                <a16:creationId xmlns:a16="http://schemas.microsoft.com/office/drawing/2014/main" id="{0473D571-7C84-DB5E-B72E-B1106D93774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534726" y="5357307"/>
            <a:ext cx="601405" cy="60140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9DB01C25-43F8-192D-B1D3-47616072F6CA}"/>
              </a:ext>
            </a:extLst>
          </p:cNvPr>
          <p:cNvSpPr txBox="1"/>
          <p:nvPr/>
        </p:nvSpPr>
        <p:spPr>
          <a:xfrm>
            <a:off x="8516122" y="5947020"/>
            <a:ext cx="667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Python</a:t>
            </a:r>
          </a:p>
        </p:txBody>
      </p:sp>
      <p:sp>
        <p:nvSpPr>
          <p:cNvPr id="39" name="TextBox 38">
            <a:extLst>
              <a:ext uri="{FF2B5EF4-FFF2-40B4-BE49-F238E27FC236}">
                <a16:creationId xmlns:a16="http://schemas.microsoft.com/office/drawing/2014/main" id="{E177D477-F87A-FFFC-7E6A-7E82BAEF8365}"/>
              </a:ext>
            </a:extLst>
          </p:cNvPr>
          <p:cNvSpPr txBox="1"/>
          <p:nvPr/>
        </p:nvSpPr>
        <p:spPr>
          <a:xfrm>
            <a:off x="9481780" y="5947020"/>
            <a:ext cx="8996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Snowflake</a:t>
            </a:r>
          </a:p>
        </p:txBody>
      </p:sp>
      <p:pic>
        <p:nvPicPr>
          <p:cNvPr id="40" name="Picture 2" descr="through Tableau Foundation ...">
            <a:extLst>
              <a:ext uri="{FF2B5EF4-FFF2-40B4-BE49-F238E27FC236}">
                <a16:creationId xmlns:a16="http://schemas.microsoft.com/office/drawing/2014/main" id="{10B26EFC-9C72-2F45-E81A-0F77C5FDCB36}"/>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487657" y="5342141"/>
            <a:ext cx="1091868" cy="57058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376396D-8821-BFEF-7FC4-258AAF51F37C}"/>
              </a:ext>
            </a:extLst>
          </p:cNvPr>
          <p:cNvSpPr txBox="1"/>
          <p:nvPr/>
        </p:nvSpPr>
        <p:spPr>
          <a:xfrm>
            <a:off x="10677181" y="5947020"/>
            <a:ext cx="75854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Tableau</a:t>
            </a:r>
          </a:p>
        </p:txBody>
      </p:sp>
      <p:grpSp>
        <p:nvGrpSpPr>
          <p:cNvPr id="47" name="Group 46">
            <a:extLst>
              <a:ext uri="{FF2B5EF4-FFF2-40B4-BE49-F238E27FC236}">
                <a16:creationId xmlns:a16="http://schemas.microsoft.com/office/drawing/2014/main" id="{70733CDB-46E3-2170-BDE7-620771AA61DF}"/>
              </a:ext>
            </a:extLst>
          </p:cNvPr>
          <p:cNvGrpSpPr>
            <a:grpSpLocks noChangeAspect="1"/>
          </p:cNvGrpSpPr>
          <p:nvPr/>
        </p:nvGrpSpPr>
        <p:grpSpPr>
          <a:xfrm>
            <a:off x="8738538" y="1853398"/>
            <a:ext cx="365760" cy="355078"/>
            <a:chOff x="985962" y="4707478"/>
            <a:chExt cx="1598362" cy="1599965"/>
          </a:xfrm>
          <a:solidFill>
            <a:srgbClr val="767171"/>
          </a:solidFill>
        </p:grpSpPr>
        <p:sp>
          <p:nvSpPr>
            <p:cNvPr id="48" name="Freeform 64">
              <a:extLst>
                <a:ext uri="{FF2B5EF4-FFF2-40B4-BE49-F238E27FC236}">
                  <a16:creationId xmlns:a16="http://schemas.microsoft.com/office/drawing/2014/main" id="{7248FD87-5C55-9CBE-AC65-CEBD2F448E85}"/>
                </a:ext>
              </a:extLst>
            </p:cNvPr>
            <p:cNvSpPr>
              <a:spLocks/>
            </p:cNvSpPr>
            <p:nvPr/>
          </p:nvSpPr>
          <p:spPr bwMode="auto">
            <a:xfrm>
              <a:off x="1282400" y="5112877"/>
              <a:ext cx="897326" cy="897327"/>
            </a:xfrm>
            <a:custGeom>
              <a:avLst/>
              <a:gdLst>
                <a:gd name="T0" fmla="*/ 0 w 474"/>
                <a:gd name="T1" fmla="*/ 237 h 474"/>
                <a:gd name="T2" fmla="*/ 237 w 474"/>
                <a:gd name="T3" fmla="*/ 474 h 474"/>
                <a:gd name="T4" fmla="*/ 474 w 474"/>
                <a:gd name="T5" fmla="*/ 237 h 474"/>
                <a:gd name="T6" fmla="*/ 452 w 474"/>
                <a:gd name="T7" fmla="*/ 137 h 474"/>
                <a:gd name="T8" fmla="*/ 390 w 474"/>
                <a:gd name="T9" fmla="*/ 198 h 474"/>
                <a:gd name="T10" fmla="*/ 395 w 474"/>
                <a:gd name="T11" fmla="*/ 237 h 474"/>
                <a:gd name="T12" fmla="*/ 237 w 474"/>
                <a:gd name="T13" fmla="*/ 395 h 474"/>
                <a:gd name="T14" fmla="*/ 79 w 474"/>
                <a:gd name="T15" fmla="*/ 237 h 474"/>
                <a:gd name="T16" fmla="*/ 237 w 474"/>
                <a:gd name="T17" fmla="*/ 79 h 474"/>
                <a:gd name="T18" fmla="*/ 276 w 474"/>
                <a:gd name="T19" fmla="*/ 84 h 474"/>
                <a:gd name="T20" fmla="*/ 337 w 474"/>
                <a:gd name="T21" fmla="*/ 22 h 474"/>
                <a:gd name="T22" fmla="*/ 237 w 474"/>
                <a:gd name="T23" fmla="*/ 0 h 474"/>
                <a:gd name="T24" fmla="*/ 0 w 474"/>
                <a:gd name="T2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474">
                  <a:moveTo>
                    <a:pt x="0" y="237"/>
                  </a:moveTo>
                  <a:cubicBezTo>
                    <a:pt x="0" y="368"/>
                    <a:pt x="106" y="474"/>
                    <a:pt x="237" y="474"/>
                  </a:cubicBezTo>
                  <a:cubicBezTo>
                    <a:pt x="368" y="474"/>
                    <a:pt x="474" y="368"/>
                    <a:pt x="474" y="237"/>
                  </a:cubicBezTo>
                  <a:cubicBezTo>
                    <a:pt x="474" y="201"/>
                    <a:pt x="466" y="167"/>
                    <a:pt x="452" y="137"/>
                  </a:cubicBezTo>
                  <a:cubicBezTo>
                    <a:pt x="390" y="198"/>
                    <a:pt x="390" y="198"/>
                    <a:pt x="390" y="198"/>
                  </a:cubicBezTo>
                  <a:cubicBezTo>
                    <a:pt x="393" y="210"/>
                    <a:pt x="395" y="223"/>
                    <a:pt x="395" y="237"/>
                  </a:cubicBezTo>
                  <a:cubicBezTo>
                    <a:pt x="395" y="324"/>
                    <a:pt x="324" y="395"/>
                    <a:pt x="237" y="395"/>
                  </a:cubicBezTo>
                  <a:cubicBezTo>
                    <a:pt x="150" y="395"/>
                    <a:pt x="79" y="324"/>
                    <a:pt x="79" y="237"/>
                  </a:cubicBezTo>
                  <a:cubicBezTo>
                    <a:pt x="79" y="150"/>
                    <a:pt x="150" y="79"/>
                    <a:pt x="237" y="79"/>
                  </a:cubicBezTo>
                  <a:cubicBezTo>
                    <a:pt x="251" y="79"/>
                    <a:pt x="264" y="81"/>
                    <a:pt x="276" y="84"/>
                  </a:cubicBezTo>
                  <a:cubicBezTo>
                    <a:pt x="337" y="22"/>
                    <a:pt x="337" y="22"/>
                    <a:pt x="337" y="22"/>
                  </a:cubicBezTo>
                  <a:cubicBezTo>
                    <a:pt x="307" y="8"/>
                    <a:pt x="273" y="0"/>
                    <a:pt x="237" y="0"/>
                  </a:cubicBezTo>
                  <a:cubicBezTo>
                    <a:pt x="106" y="0"/>
                    <a:pt x="0" y="106"/>
                    <a:pt x="0" y="2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49" name="Freeform 65">
              <a:extLst>
                <a:ext uri="{FF2B5EF4-FFF2-40B4-BE49-F238E27FC236}">
                  <a16:creationId xmlns:a16="http://schemas.microsoft.com/office/drawing/2014/main" id="{97D22A8E-C218-33EB-785B-B05DE8706546}"/>
                </a:ext>
              </a:extLst>
            </p:cNvPr>
            <p:cNvSpPr>
              <a:spLocks/>
            </p:cNvSpPr>
            <p:nvPr/>
          </p:nvSpPr>
          <p:spPr bwMode="auto">
            <a:xfrm>
              <a:off x="1582043" y="4707478"/>
              <a:ext cx="1002281" cy="1003083"/>
            </a:xfrm>
            <a:custGeom>
              <a:avLst/>
              <a:gdLst>
                <a:gd name="T0" fmla="*/ 408 w 530"/>
                <a:gd name="T1" fmla="*/ 122 h 530"/>
                <a:gd name="T2" fmla="*/ 408 w 530"/>
                <a:gd name="T3" fmla="*/ 0 h 530"/>
                <a:gd name="T4" fmla="*/ 298 w 530"/>
                <a:gd name="T5" fmla="*/ 110 h 530"/>
                <a:gd name="T6" fmla="*/ 273 w 530"/>
                <a:gd name="T7" fmla="*/ 209 h 530"/>
                <a:gd name="T8" fmla="*/ 106 w 530"/>
                <a:gd name="T9" fmla="*/ 377 h 530"/>
                <a:gd name="T10" fmla="*/ 79 w 530"/>
                <a:gd name="T11" fmla="*/ 372 h 530"/>
                <a:gd name="T12" fmla="*/ 0 w 530"/>
                <a:gd name="T13" fmla="*/ 451 h 530"/>
                <a:gd name="T14" fmla="*/ 79 w 530"/>
                <a:gd name="T15" fmla="*/ 530 h 530"/>
                <a:gd name="T16" fmla="*/ 158 w 530"/>
                <a:gd name="T17" fmla="*/ 451 h 530"/>
                <a:gd name="T18" fmla="*/ 153 w 530"/>
                <a:gd name="T19" fmla="*/ 424 h 530"/>
                <a:gd name="T20" fmla="*/ 321 w 530"/>
                <a:gd name="T21" fmla="*/ 257 h 530"/>
                <a:gd name="T22" fmla="*/ 420 w 530"/>
                <a:gd name="T23" fmla="*/ 232 h 530"/>
                <a:gd name="T24" fmla="*/ 530 w 530"/>
                <a:gd name="T25" fmla="*/ 122 h 530"/>
                <a:gd name="T26" fmla="*/ 408 w 530"/>
                <a:gd name="T27" fmla="*/ 1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30">
                  <a:moveTo>
                    <a:pt x="408" y="122"/>
                  </a:moveTo>
                  <a:cubicBezTo>
                    <a:pt x="408" y="0"/>
                    <a:pt x="408" y="0"/>
                    <a:pt x="408" y="0"/>
                  </a:cubicBezTo>
                  <a:cubicBezTo>
                    <a:pt x="298" y="110"/>
                    <a:pt x="298" y="110"/>
                    <a:pt x="298" y="110"/>
                  </a:cubicBezTo>
                  <a:cubicBezTo>
                    <a:pt x="273" y="209"/>
                    <a:pt x="273" y="209"/>
                    <a:pt x="273" y="209"/>
                  </a:cubicBezTo>
                  <a:cubicBezTo>
                    <a:pt x="106" y="377"/>
                    <a:pt x="106" y="377"/>
                    <a:pt x="106" y="377"/>
                  </a:cubicBezTo>
                  <a:cubicBezTo>
                    <a:pt x="98" y="374"/>
                    <a:pt x="89" y="372"/>
                    <a:pt x="79" y="372"/>
                  </a:cubicBezTo>
                  <a:cubicBezTo>
                    <a:pt x="36" y="372"/>
                    <a:pt x="0" y="407"/>
                    <a:pt x="0" y="451"/>
                  </a:cubicBezTo>
                  <a:cubicBezTo>
                    <a:pt x="0" y="494"/>
                    <a:pt x="36" y="530"/>
                    <a:pt x="79" y="530"/>
                  </a:cubicBezTo>
                  <a:cubicBezTo>
                    <a:pt x="123" y="530"/>
                    <a:pt x="158" y="494"/>
                    <a:pt x="158" y="451"/>
                  </a:cubicBezTo>
                  <a:cubicBezTo>
                    <a:pt x="158" y="441"/>
                    <a:pt x="156" y="432"/>
                    <a:pt x="153" y="424"/>
                  </a:cubicBezTo>
                  <a:cubicBezTo>
                    <a:pt x="321" y="257"/>
                    <a:pt x="321" y="257"/>
                    <a:pt x="321" y="257"/>
                  </a:cubicBezTo>
                  <a:cubicBezTo>
                    <a:pt x="420" y="232"/>
                    <a:pt x="420" y="232"/>
                    <a:pt x="420" y="232"/>
                  </a:cubicBezTo>
                  <a:cubicBezTo>
                    <a:pt x="530" y="122"/>
                    <a:pt x="530" y="122"/>
                    <a:pt x="530" y="122"/>
                  </a:cubicBezTo>
                  <a:lnTo>
                    <a:pt x="408" y="1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0" name="Freeform 66">
              <a:extLst>
                <a:ext uri="{FF2B5EF4-FFF2-40B4-BE49-F238E27FC236}">
                  <a16:creationId xmlns:a16="http://schemas.microsoft.com/office/drawing/2014/main" id="{A50240AE-D157-6DDB-F91B-12188E9E663D}"/>
                </a:ext>
              </a:extLst>
            </p:cNvPr>
            <p:cNvSpPr>
              <a:spLocks/>
            </p:cNvSpPr>
            <p:nvPr/>
          </p:nvSpPr>
          <p:spPr bwMode="auto">
            <a:xfrm>
              <a:off x="2261447" y="5249079"/>
              <a:ext cx="139406" cy="33650"/>
            </a:xfrm>
            <a:custGeom>
              <a:avLst/>
              <a:gdLst>
                <a:gd name="T0" fmla="*/ 174 w 174"/>
                <a:gd name="T1" fmla="*/ 0 h 42"/>
                <a:gd name="T2" fmla="*/ 0 w 174"/>
                <a:gd name="T3" fmla="*/ 42 h 42"/>
                <a:gd name="T4" fmla="*/ 174 w 174"/>
                <a:gd name="T5" fmla="*/ 0 h 42"/>
              </a:gdLst>
              <a:ahLst/>
              <a:cxnLst>
                <a:cxn ang="0">
                  <a:pos x="T0" y="T1"/>
                </a:cxn>
                <a:cxn ang="0">
                  <a:pos x="T2" y="T3"/>
                </a:cxn>
                <a:cxn ang="0">
                  <a:pos x="T4" y="T5"/>
                </a:cxn>
              </a:cxnLst>
              <a:rect l="0" t="0" r="r" b="b"/>
              <a:pathLst>
                <a:path w="174" h="42">
                  <a:moveTo>
                    <a:pt x="174" y="0"/>
                  </a:moveTo>
                  <a:lnTo>
                    <a:pt x="0" y="42"/>
                  </a:lnTo>
                  <a:lnTo>
                    <a:pt x="17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6" name="Freeform 67">
              <a:extLst>
                <a:ext uri="{FF2B5EF4-FFF2-40B4-BE49-F238E27FC236}">
                  <a16:creationId xmlns:a16="http://schemas.microsoft.com/office/drawing/2014/main" id="{C9978BA2-3A51-1586-5FE0-7D3932E9BD7C}"/>
                </a:ext>
              </a:extLst>
            </p:cNvPr>
            <p:cNvSpPr>
              <a:spLocks/>
            </p:cNvSpPr>
            <p:nvPr/>
          </p:nvSpPr>
          <p:spPr bwMode="auto">
            <a:xfrm>
              <a:off x="985962" y="4813234"/>
              <a:ext cx="1492606" cy="1494209"/>
            </a:xfrm>
            <a:custGeom>
              <a:avLst/>
              <a:gdLst>
                <a:gd name="T0" fmla="*/ 748 w 789"/>
                <a:gd name="T1" fmla="*/ 230 h 789"/>
                <a:gd name="T2" fmla="*/ 748 w 789"/>
                <a:gd name="T3" fmla="*/ 230 h 789"/>
                <a:gd name="T4" fmla="*/ 674 w 789"/>
                <a:gd name="T5" fmla="*/ 248 h 789"/>
                <a:gd name="T6" fmla="*/ 710 w 789"/>
                <a:gd name="T7" fmla="*/ 395 h 789"/>
                <a:gd name="T8" fmla="*/ 394 w 789"/>
                <a:gd name="T9" fmla="*/ 711 h 789"/>
                <a:gd name="T10" fmla="*/ 78 w 789"/>
                <a:gd name="T11" fmla="*/ 395 h 789"/>
                <a:gd name="T12" fmla="*/ 394 w 789"/>
                <a:gd name="T13" fmla="*/ 79 h 789"/>
                <a:gd name="T14" fmla="*/ 541 w 789"/>
                <a:gd name="T15" fmla="*/ 115 h 789"/>
                <a:gd name="T16" fmla="*/ 559 w 789"/>
                <a:gd name="T17" fmla="*/ 41 h 789"/>
                <a:gd name="T18" fmla="*/ 559 w 789"/>
                <a:gd name="T19" fmla="*/ 41 h 789"/>
                <a:gd name="T20" fmla="*/ 560 w 789"/>
                <a:gd name="T21" fmla="*/ 37 h 789"/>
                <a:gd name="T22" fmla="*/ 394 w 789"/>
                <a:gd name="T23" fmla="*/ 0 h 789"/>
                <a:gd name="T24" fmla="*/ 0 w 789"/>
                <a:gd name="T25" fmla="*/ 395 h 789"/>
                <a:gd name="T26" fmla="*/ 394 w 789"/>
                <a:gd name="T27" fmla="*/ 789 h 789"/>
                <a:gd name="T28" fmla="*/ 789 w 789"/>
                <a:gd name="T29" fmla="*/ 395 h 789"/>
                <a:gd name="T30" fmla="*/ 752 w 789"/>
                <a:gd name="T31" fmla="*/ 229 h 789"/>
                <a:gd name="T32" fmla="*/ 748 w 789"/>
                <a:gd name="T33" fmla="*/ 23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789">
                  <a:moveTo>
                    <a:pt x="748" y="230"/>
                  </a:moveTo>
                  <a:cubicBezTo>
                    <a:pt x="748" y="230"/>
                    <a:pt x="748" y="230"/>
                    <a:pt x="748" y="230"/>
                  </a:cubicBezTo>
                  <a:cubicBezTo>
                    <a:pt x="674" y="248"/>
                    <a:pt x="674" y="248"/>
                    <a:pt x="674" y="248"/>
                  </a:cubicBezTo>
                  <a:cubicBezTo>
                    <a:pt x="697" y="292"/>
                    <a:pt x="710" y="342"/>
                    <a:pt x="710" y="395"/>
                  </a:cubicBezTo>
                  <a:cubicBezTo>
                    <a:pt x="710" y="569"/>
                    <a:pt x="568" y="711"/>
                    <a:pt x="394" y="711"/>
                  </a:cubicBezTo>
                  <a:cubicBezTo>
                    <a:pt x="220" y="711"/>
                    <a:pt x="78" y="569"/>
                    <a:pt x="78" y="395"/>
                  </a:cubicBezTo>
                  <a:cubicBezTo>
                    <a:pt x="78" y="220"/>
                    <a:pt x="220" y="79"/>
                    <a:pt x="394" y="79"/>
                  </a:cubicBezTo>
                  <a:cubicBezTo>
                    <a:pt x="447" y="79"/>
                    <a:pt x="497" y="92"/>
                    <a:pt x="541" y="115"/>
                  </a:cubicBezTo>
                  <a:cubicBezTo>
                    <a:pt x="559" y="41"/>
                    <a:pt x="559" y="41"/>
                    <a:pt x="559" y="41"/>
                  </a:cubicBezTo>
                  <a:cubicBezTo>
                    <a:pt x="559" y="41"/>
                    <a:pt x="559" y="41"/>
                    <a:pt x="559" y="41"/>
                  </a:cubicBezTo>
                  <a:cubicBezTo>
                    <a:pt x="560" y="37"/>
                    <a:pt x="560" y="37"/>
                    <a:pt x="560" y="37"/>
                  </a:cubicBezTo>
                  <a:cubicBezTo>
                    <a:pt x="510" y="13"/>
                    <a:pt x="453" y="0"/>
                    <a:pt x="394" y="0"/>
                  </a:cubicBezTo>
                  <a:cubicBezTo>
                    <a:pt x="176" y="0"/>
                    <a:pt x="0" y="177"/>
                    <a:pt x="0" y="395"/>
                  </a:cubicBezTo>
                  <a:cubicBezTo>
                    <a:pt x="0" y="613"/>
                    <a:pt x="176" y="789"/>
                    <a:pt x="394" y="789"/>
                  </a:cubicBezTo>
                  <a:cubicBezTo>
                    <a:pt x="612" y="789"/>
                    <a:pt x="789" y="613"/>
                    <a:pt x="789" y="395"/>
                  </a:cubicBezTo>
                  <a:cubicBezTo>
                    <a:pt x="789" y="336"/>
                    <a:pt x="776" y="279"/>
                    <a:pt x="752" y="229"/>
                  </a:cubicBezTo>
                  <a:lnTo>
                    <a:pt x="748" y="2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57" name="Freeform 68">
              <a:extLst>
                <a:ext uri="{FF2B5EF4-FFF2-40B4-BE49-F238E27FC236}">
                  <a16:creationId xmlns:a16="http://schemas.microsoft.com/office/drawing/2014/main" id="{C2DEDE72-E7A0-5749-3152-18198A5FB996}"/>
                </a:ext>
              </a:extLst>
            </p:cNvPr>
            <p:cNvSpPr>
              <a:spLocks/>
            </p:cNvSpPr>
            <p:nvPr/>
          </p:nvSpPr>
          <p:spPr bwMode="auto">
            <a:xfrm>
              <a:off x="2009074" y="4890949"/>
              <a:ext cx="34451" cy="140207"/>
            </a:xfrm>
            <a:custGeom>
              <a:avLst/>
              <a:gdLst>
                <a:gd name="T0" fmla="*/ 0 w 43"/>
                <a:gd name="T1" fmla="*/ 175 h 175"/>
                <a:gd name="T2" fmla="*/ 43 w 43"/>
                <a:gd name="T3" fmla="*/ 0 h 175"/>
                <a:gd name="T4" fmla="*/ 43 w 43"/>
                <a:gd name="T5" fmla="*/ 0 h 175"/>
                <a:gd name="T6" fmla="*/ 0 w 43"/>
                <a:gd name="T7" fmla="*/ 175 h 175"/>
              </a:gdLst>
              <a:ahLst/>
              <a:cxnLst>
                <a:cxn ang="0">
                  <a:pos x="T0" y="T1"/>
                </a:cxn>
                <a:cxn ang="0">
                  <a:pos x="T2" y="T3"/>
                </a:cxn>
                <a:cxn ang="0">
                  <a:pos x="T4" y="T5"/>
                </a:cxn>
                <a:cxn ang="0">
                  <a:pos x="T6" y="T7"/>
                </a:cxn>
              </a:cxnLst>
              <a:rect l="0" t="0" r="r" b="b"/>
              <a:pathLst>
                <a:path w="43" h="175">
                  <a:moveTo>
                    <a:pt x="0" y="175"/>
                  </a:moveTo>
                  <a:lnTo>
                    <a:pt x="43" y="0"/>
                  </a:lnTo>
                  <a:lnTo>
                    <a:pt x="43" y="0"/>
                  </a:lnTo>
                  <a:lnTo>
                    <a:pt x="0" y="1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58" name="TextBox 57">
            <a:extLst>
              <a:ext uri="{FF2B5EF4-FFF2-40B4-BE49-F238E27FC236}">
                <a16:creationId xmlns:a16="http://schemas.microsoft.com/office/drawing/2014/main" id="{BD39D817-6BEA-F695-C04B-5B890A71387C}"/>
              </a:ext>
            </a:extLst>
          </p:cNvPr>
          <p:cNvSpPr txBox="1"/>
          <p:nvPr/>
        </p:nvSpPr>
        <p:spPr>
          <a:xfrm>
            <a:off x="9326444" y="1686514"/>
            <a:ext cx="2534242" cy="861774"/>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Enhanced Customer Experience</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Personalizing product recommendations by understanding the specific needs of different segments.</a:t>
            </a:r>
          </a:p>
        </p:txBody>
      </p:sp>
      <p:sp>
        <p:nvSpPr>
          <p:cNvPr id="59" name="TextBox 58">
            <a:extLst>
              <a:ext uri="{FF2B5EF4-FFF2-40B4-BE49-F238E27FC236}">
                <a16:creationId xmlns:a16="http://schemas.microsoft.com/office/drawing/2014/main" id="{B9E61957-02C3-8BD1-DD53-8220764E7CC8}"/>
              </a:ext>
            </a:extLst>
          </p:cNvPr>
          <p:cNvSpPr txBox="1"/>
          <p:nvPr/>
        </p:nvSpPr>
        <p:spPr>
          <a:xfrm>
            <a:off x="9326443" y="3834675"/>
            <a:ext cx="2577424" cy="55399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Automation</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of insight for new customers and changes in customer data</a:t>
            </a:r>
          </a:p>
        </p:txBody>
      </p:sp>
      <p:pic>
        <p:nvPicPr>
          <p:cNvPr id="60" name="Graphic 59" descr="Laptop">
            <a:extLst>
              <a:ext uri="{FF2B5EF4-FFF2-40B4-BE49-F238E27FC236}">
                <a16:creationId xmlns:a16="http://schemas.microsoft.com/office/drawing/2014/main" id="{E288E7B2-4A02-926C-509B-69EC3D8D32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07206" y="3831832"/>
            <a:ext cx="548640" cy="548640"/>
          </a:xfrm>
          <a:prstGeom prst="rect">
            <a:avLst/>
          </a:prstGeom>
        </p:spPr>
      </p:pic>
      <p:grpSp>
        <p:nvGrpSpPr>
          <p:cNvPr id="61" name="Group 134153">
            <a:extLst>
              <a:ext uri="{FF2B5EF4-FFF2-40B4-BE49-F238E27FC236}">
                <a16:creationId xmlns:a16="http://schemas.microsoft.com/office/drawing/2014/main" id="{88D24210-AE7E-AD1A-63C5-CA9C768B5722}"/>
              </a:ext>
            </a:extLst>
          </p:cNvPr>
          <p:cNvGrpSpPr>
            <a:grpSpLocks noChangeAspect="1"/>
          </p:cNvGrpSpPr>
          <p:nvPr/>
        </p:nvGrpSpPr>
        <p:grpSpPr>
          <a:xfrm>
            <a:off x="8744061" y="2880038"/>
            <a:ext cx="457200" cy="395808"/>
            <a:chOff x="998538" y="2127250"/>
            <a:chExt cx="2381249" cy="2255838"/>
          </a:xfrm>
          <a:solidFill>
            <a:srgbClr val="767171"/>
          </a:solidFill>
        </p:grpSpPr>
        <p:sp>
          <p:nvSpPr>
            <p:cNvPr id="62" name="Freeform 23">
              <a:extLst>
                <a:ext uri="{FF2B5EF4-FFF2-40B4-BE49-F238E27FC236}">
                  <a16:creationId xmlns:a16="http://schemas.microsoft.com/office/drawing/2014/main" id="{7AF06177-C4AA-62A9-75E5-F5BDD054A5F1}"/>
                </a:ext>
              </a:extLst>
            </p:cNvPr>
            <p:cNvSpPr>
              <a:spLocks/>
            </p:cNvSpPr>
            <p:nvPr/>
          </p:nvSpPr>
          <p:spPr bwMode="auto">
            <a:xfrm>
              <a:off x="998538" y="3387725"/>
              <a:ext cx="2381249" cy="995363"/>
            </a:xfrm>
            <a:custGeom>
              <a:avLst/>
              <a:gdLst>
                <a:gd name="T0" fmla="*/ 337 w 359"/>
                <a:gd name="T1" fmla="*/ 61 h 150"/>
                <a:gd name="T2" fmla="*/ 208 w 359"/>
                <a:gd name="T3" fmla="*/ 139 h 150"/>
                <a:gd name="T4" fmla="*/ 160 w 359"/>
                <a:gd name="T5" fmla="*/ 141 h 150"/>
                <a:gd name="T6" fmla="*/ 101 w 359"/>
                <a:gd name="T7" fmla="*/ 120 h 150"/>
                <a:gd name="T8" fmla="*/ 62 w 359"/>
                <a:gd name="T9" fmla="*/ 120 h 150"/>
                <a:gd name="T10" fmla="*/ 42 w 359"/>
                <a:gd name="T11" fmla="*/ 132 h 150"/>
                <a:gd name="T12" fmla="*/ 0 w 359"/>
                <a:gd name="T13" fmla="*/ 38 h 150"/>
                <a:gd name="T14" fmla="*/ 56 w 359"/>
                <a:gd name="T15" fmla="*/ 13 h 150"/>
                <a:gd name="T16" fmla="*/ 119 w 359"/>
                <a:gd name="T17" fmla="*/ 18 h 150"/>
                <a:gd name="T18" fmla="*/ 154 w 359"/>
                <a:gd name="T19" fmla="*/ 42 h 150"/>
                <a:gd name="T20" fmla="*/ 204 w 359"/>
                <a:gd name="T21" fmla="*/ 57 h 150"/>
                <a:gd name="T22" fmla="*/ 237 w 359"/>
                <a:gd name="T23" fmla="*/ 72 h 150"/>
                <a:gd name="T24" fmla="*/ 211 w 359"/>
                <a:gd name="T25" fmla="*/ 87 h 150"/>
                <a:gd name="T26" fmla="*/ 163 w 359"/>
                <a:gd name="T27" fmla="*/ 87 h 150"/>
                <a:gd name="T28" fmla="*/ 111 w 359"/>
                <a:gd name="T29" fmla="*/ 75 h 150"/>
                <a:gd name="T30" fmla="*/ 163 w 359"/>
                <a:gd name="T31" fmla="*/ 102 h 150"/>
                <a:gd name="T32" fmla="*/ 212 w 359"/>
                <a:gd name="T33" fmla="*/ 102 h 150"/>
                <a:gd name="T34" fmla="*/ 252 w 359"/>
                <a:gd name="T35" fmla="*/ 72 h 150"/>
                <a:gd name="T36" fmla="*/ 191 w 359"/>
                <a:gd name="T37" fmla="*/ 42 h 150"/>
                <a:gd name="T38" fmla="*/ 183 w 359"/>
                <a:gd name="T39" fmla="*/ 42 h 150"/>
                <a:gd name="T40" fmla="*/ 187 w 359"/>
                <a:gd name="T41" fmla="*/ 39 h 150"/>
                <a:gd name="T42" fmla="*/ 211 w 359"/>
                <a:gd name="T43" fmla="*/ 25 h 150"/>
                <a:gd name="T44" fmla="*/ 261 w 359"/>
                <a:gd name="T45" fmla="*/ 24 h 150"/>
                <a:gd name="T46" fmla="*/ 289 w 359"/>
                <a:gd name="T47" fmla="*/ 13 h 150"/>
                <a:gd name="T48" fmla="*/ 306 w 359"/>
                <a:gd name="T49" fmla="*/ 31 h 150"/>
                <a:gd name="T50" fmla="*/ 351 w 359"/>
                <a:gd name="T51" fmla="*/ 29 h 150"/>
                <a:gd name="T52" fmla="*/ 337 w 359"/>
                <a:gd name="T53"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9" h="150">
                  <a:moveTo>
                    <a:pt x="337" y="61"/>
                  </a:moveTo>
                  <a:cubicBezTo>
                    <a:pt x="326" y="69"/>
                    <a:pt x="223" y="130"/>
                    <a:pt x="208" y="139"/>
                  </a:cubicBezTo>
                  <a:cubicBezTo>
                    <a:pt x="191" y="149"/>
                    <a:pt x="186" y="150"/>
                    <a:pt x="160" y="141"/>
                  </a:cubicBezTo>
                  <a:cubicBezTo>
                    <a:pt x="143" y="136"/>
                    <a:pt x="119" y="128"/>
                    <a:pt x="101" y="120"/>
                  </a:cubicBezTo>
                  <a:cubicBezTo>
                    <a:pt x="85" y="112"/>
                    <a:pt x="74" y="112"/>
                    <a:pt x="62" y="120"/>
                  </a:cubicBezTo>
                  <a:cubicBezTo>
                    <a:pt x="42" y="132"/>
                    <a:pt x="42" y="132"/>
                    <a:pt x="42" y="132"/>
                  </a:cubicBezTo>
                  <a:cubicBezTo>
                    <a:pt x="0" y="38"/>
                    <a:pt x="0" y="38"/>
                    <a:pt x="0" y="38"/>
                  </a:cubicBezTo>
                  <a:cubicBezTo>
                    <a:pt x="0" y="38"/>
                    <a:pt x="35" y="21"/>
                    <a:pt x="56" y="13"/>
                  </a:cubicBezTo>
                  <a:cubicBezTo>
                    <a:pt x="90" y="0"/>
                    <a:pt x="100" y="6"/>
                    <a:pt x="119" y="18"/>
                  </a:cubicBezTo>
                  <a:cubicBezTo>
                    <a:pt x="127" y="23"/>
                    <a:pt x="154" y="42"/>
                    <a:pt x="154" y="42"/>
                  </a:cubicBezTo>
                  <a:cubicBezTo>
                    <a:pt x="154" y="42"/>
                    <a:pt x="170" y="57"/>
                    <a:pt x="204" y="57"/>
                  </a:cubicBezTo>
                  <a:cubicBezTo>
                    <a:pt x="224" y="57"/>
                    <a:pt x="237" y="60"/>
                    <a:pt x="237" y="72"/>
                  </a:cubicBezTo>
                  <a:cubicBezTo>
                    <a:pt x="237" y="86"/>
                    <a:pt x="212" y="87"/>
                    <a:pt x="211" y="87"/>
                  </a:cubicBezTo>
                  <a:cubicBezTo>
                    <a:pt x="163" y="87"/>
                    <a:pt x="163" y="87"/>
                    <a:pt x="163" y="87"/>
                  </a:cubicBezTo>
                  <a:cubicBezTo>
                    <a:pt x="141" y="87"/>
                    <a:pt x="111" y="75"/>
                    <a:pt x="111" y="75"/>
                  </a:cubicBezTo>
                  <a:cubicBezTo>
                    <a:pt x="111" y="75"/>
                    <a:pt x="136" y="102"/>
                    <a:pt x="163" y="102"/>
                  </a:cubicBezTo>
                  <a:cubicBezTo>
                    <a:pt x="212" y="102"/>
                    <a:pt x="212" y="102"/>
                    <a:pt x="212" y="102"/>
                  </a:cubicBezTo>
                  <a:cubicBezTo>
                    <a:pt x="226" y="102"/>
                    <a:pt x="252" y="95"/>
                    <a:pt x="252" y="72"/>
                  </a:cubicBezTo>
                  <a:cubicBezTo>
                    <a:pt x="252" y="42"/>
                    <a:pt x="225" y="42"/>
                    <a:pt x="191" y="42"/>
                  </a:cubicBezTo>
                  <a:cubicBezTo>
                    <a:pt x="188" y="42"/>
                    <a:pt x="186" y="42"/>
                    <a:pt x="183" y="42"/>
                  </a:cubicBezTo>
                  <a:cubicBezTo>
                    <a:pt x="185" y="41"/>
                    <a:pt x="186" y="40"/>
                    <a:pt x="187" y="39"/>
                  </a:cubicBezTo>
                  <a:cubicBezTo>
                    <a:pt x="194" y="36"/>
                    <a:pt x="202" y="31"/>
                    <a:pt x="211" y="25"/>
                  </a:cubicBezTo>
                  <a:cubicBezTo>
                    <a:pt x="236" y="10"/>
                    <a:pt x="248" y="8"/>
                    <a:pt x="261" y="24"/>
                  </a:cubicBezTo>
                  <a:cubicBezTo>
                    <a:pt x="269" y="15"/>
                    <a:pt x="280" y="13"/>
                    <a:pt x="289" y="13"/>
                  </a:cubicBezTo>
                  <a:cubicBezTo>
                    <a:pt x="299" y="13"/>
                    <a:pt x="308" y="20"/>
                    <a:pt x="306" y="31"/>
                  </a:cubicBezTo>
                  <a:cubicBezTo>
                    <a:pt x="332" y="15"/>
                    <a:pt x="345" y="21"/>
                    <a:pt x="351" y="29"/>
                  </a:cubicBezTo>
                  <a:cubicBezTo>
                    <a:pt x="359" y="39"/>
                    <a:pt x="354" y="50"/>
                    <a:pt x="337"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3" name="Freeform 24">
              <a:extLst>
                <a:ext uri="{FF2B5EF4-FFF2-40B4-BE49-F238E27FC236}">
                  <a16:creationId xmlns:a16="http://schemas.microsoft.com/office/drawing/2014/main" id="{D2EC0C92-2443-400A-FE1C-05975A75D637}"/>
                </a:ext>
              </a:extLst>
            </p:cNvPr>
            <p:cNvSpPr>
              <a:spLocks noEditPoints="1"/>
            </p:cNvSpPr>
            <p:nvPr/>
          </p:nvSpPr>
          <p:spPr bwMode="auto">
            <a:xfrm>
              <a:off x="1270000" y="2127250"/>
              <a:ext cx="889000" cy="869950"/>
            </a:xfrm>
            <a:custGeom>
              <a:avLst/>
              <a:gdLst>
                <a:gd name="T0" fmla="*/ 95 w 134"/>
                <a:gd name="T1" fmla="*/ 110 h 131"/>
                <a:gd name="T2" fmla="*/ 107 w 134"/>
                <a:gd name="T3" fmla="*/ 101 h 131"/>
                <a:gd name="T4" fmla="*/ 119 w 134"/>
                <a:gd name="T5" fmla="*/ 108 h 131"/>
                <a:gd name="T6" fmla="*/ 130 w 134"/>
                <a:gd name="T7" fmla="*/ 89 h 131"/>
                <a:gd name="T8" fmla="*/ 118 w 134"/>
                <a:gd name="T9" fmla="*/ 82 h 131"/>
                <a:gd name="T10" fmla="*/ 120 w 134"/>
                <a:gd name="T11" fmla="*/ 67 h 131"/>
                <a:gd name="T12" fmla="*/ 134 w 134"/>
                <a:gd name="T13" fmla="*/ 65 h 131"/>
                <a:gd name="T14" fmla="*/ 130 w 134"/>
                <a:gd name="T15" fmla="*/ 43 h 131"/>
                <a:gd name="T16" fmla="*/ 116 w 134"/>
                <a:gd name="T17" fmla="*/ 46 h 131"/>
                <a:gd name="T18" fmla="*/ 109 w 134"/>
                <a:gd name="T19" fmla="*/ 33 h 131"/>
                <a:gd name="T20" fmla="*/ 118 w 134"/>
                <a:gd name="T21" fmla="*/ 22 h 131"/>
                <a:gd name="T22" fmla="*/ 101 w 134"/>
                <a:gd name="T23" fmla="*/ 8 h 131"/>
                <a:gd name="T24" fmla="*/ 92 w 134"/>
                <a:gd name="T25" fmla="*/ 19 h 131"/>
                <a:gd name="T26" fmla="*/ 78 w 134"/>
                <a:gd name="T27" fmla="*/ 13 h 131"/>
                <a:gd name="T28" fmla="*/ 78 w 134"/>
                <a:gd name="T29" fmla="*/ 0 h 131"/>
                <a:gd name="T30" fmla="*/ 56 w 134"/>
                <a:gd name="T31" fmla="*/ 0 h 131"/>
                <a:gd name="T32" fmla="*/ 56 w 134"/>
                <a:gd name="T33" fmla="*/ 13 h 131"/>
                <a:gd name="T34" fmla="*/ 42 w 134"/>
                <a:gd name="T35" fmla="*/ 19 h 131"/>
                <a:gd name="T36" fmla="*/ 33 w 134"/>
                <a:gd name="T37" fmla="*/ 8 h 131"/>
                <a:gd name="T38" fmla="*/ 16 w 134"/>
                <a:gd name="T39" fmla="*/ 22 h 131"/>
                <a:gd name="T40" fmla="*/ 25 w 134"/>
                <a:gd name="T41" fmla="*/ 33 h 131"/>
                <a:gd name="T42" fmla="*/ 18 w 134"/>
                <a:gd name="T43" fmla="*/ 46 h 131"/>
                <a:gd name="T44" fmla="*/ 4 w 134"/>
                <a:gd name="T45" fmla="*/ 43 h 131"/>
                <a:gd name="T46" fmla="*/ 0 w 134"/>
                <a:gd name="T47" fmla="*/ 65 h 131"/>
                <a:gd name="T48" fmla="*/ 14 w 134"/>
                <a:gd name="T49" fmla="*/ 67 h 131"/>
                <a:gd name="T50" fmla="*/ 17 w 134"/>
                <a:gd name="T51" fmla="*/ 82 h 131"/>
                <a:gd name="T52" fmla="*/ 5 w 134"/>
                <a:gd name="T53" fmla="*/ 89 h 131"/>
                <a:gd name="T54" fmla="*/ 16 w 134"/>
                <a:gd name="T55" fmla="*/ 108 h 131"/>
                <a:gd name="T56" fmla="*/ 28 w 134"/>
                <a:gd name="T57" fmla="*/ 101 h 131"/>
                <a:gd name="T58" fmla="*/ 39 w 134"/>
                <a:gd name="T59" fmla="*/ 110 h 131"/>
                <a:gd name="T60" fmla="*/ 34 w 134"/>
                <a:gd name="T61" fmla="*/ 123 h 131"/>
                <a:gd name="T62" fmla="*/ 55 w 134"/>
                <a:gd name="T63" fmla="*/ 131 h 131"/>
                <a:gd name="T64" fmla="*/ 60 w 134"/>
                <a:gd name="T65" fmla="*/ 118 h 131"/>
                <a:gd name="T66" fmla="*/ 67 w 134"/>
                <a:gd name="T67" fmla="*/ 118 h 131"/>
                <a:gd name="T68" fmla="*/ 75 w 134"/>
                <a:gd name="T69" fmla="*/ 118 h 131"/>
                <a:gd name="T70" fmla="*/ 79 w 134"/>
                <a:gd name="T71" fmla="*/ 131 h 131"/>
                <a:gd name="T72" fmla="*/ 100 w 134"/>
                <a:gd name="T73" fmla="*/ 123 h 131"/>
                <a:gd name="T74" fmla="*/ 95 w 134"/>
                <a:gd name="T75" fmla="*/ 110 h 131"/>
                <a:gd name="T76" fmla="*/ 67 w 134"/>
                <a:gd name="T77" fmla="*/ 93 h 131"/>
                <a:gd name="T78" fmla="*/ 39 w 134"/>
                <a:gd name="T79" fmla="*/ 65 h 131"/>
                <a:gd name="T80" fmla="*/ 67 w 134"/>
                <a:gd name="T81" fmla="*/ 37 h 131"/>
                <a:gd name="T82" fmla="*/ 95 w 134"/>
                <a:gd name="T83" fmla="*/ 65 h 131"/>
                <a:gd name="T84" fmla="*/ 67 w 134"/>
                <a:gd name="T85" fmla="*/ 93 h 131"/>
                <a:gd name="T86" fmla="*/ 67 w 134"/>
                <a:gd name="T87" fmla="*/ 93 h 131"/>
                <a:gd name="T88" fmla="*/ 67 w 134"/>
                <a:gd name="T8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1">
                  <a:moveTo>
                    <a:pt x="95" y="110"/>
                  </a:moveTo>
                  <a:cubicBezTo>
                    <a:pt x="99" y="108"/>
                    <a:pt x="103" y="104"/>
                    <a:pt x="107" y="101"/>
                  </a:cubicBezTo>
                  <a:cubicBezTo>
                    <a:pt x="119" y="108"/>
                    <a:pt x="119" y="108"/>
                    <a:pt x="119" y="108"/>
                  </a:cubicBezTo>
                  <a:cubicBezTo>
                    <a:pt x="130" y="89"/>
                    <a:pt x="130" y="89"/>
                    <a:pt x="130" y="89"/>
                  </a:cubicBezTo>
                  <a:cubicBezTo>
                    <a:pt x="118" y="82"/>
                    <a:pt x="118" y="82"/>
                    <a:pt x="118" y="82"/>
                  </a:cubicBezTo>
                  <a:cubicBezTo>
                    <a:pt x="119" y="77"/>
                    <a:pt x="120" y="72"/>
                    <a:pt x="120" y="67"/>
                  </a:cubicBezTo>
                  <a:cubicBezTo>
                    <a:pt x="134" y="65"/>
                    <a:pt x="134" y="65"/>
                    <a:pt x="134" y="65"/>
                  </a:cubicBezTo>
                  <a:cubicBezTo>
                    <a:pt x="130" y="43"/>
                    <a:pt x="130" y="43"/>
                    <a:pt x="130" y="43"/>
                  </a:cubicBezTo>
                  <a:cubicBezTo>
                    <a:pt x="116" y="46"/>
                    <a:pt x="116" y="46"/>
                    <a:pt x="116" y="46"/>
                  </a:cubicBezTo>
                  <a:cubicBezTo>
                    <a:pt x="114" y="41"/>
                    <a:pt x="112" y="37"/>
                    <a:pt x="109" y="33"/>
                  </a:cubicBezTo>
                  <a:cubicBezTo>
                    <a:pt x="118" y="22"/>
                    <a:pt x="118" y="22"/>
                    <a:pt x="118" y="22"/>
                  </a:cubicBezTo>
                  <a:cubicBezTo>
                    <a:pt x="101" y="8"/>
                    <a:pt x="101" y="8"/>
                    <a:pt x="101" y="8"/>
                  </a:cubicBezTo>
                  <a:cubicBezTo>
                    <a:pt x="92" y="19"/>
                    <a:pt x="92" y="19"/>
                    <a:pt x="92" y="19"/>
                  </a:cubicBezTo>
                  <a:cubicBezTo>
                    <a:pt x="88" y="16"/>
                    <a:pt x="83" y="15"/>
                    <a:pt x="78" y="13"/>
                  </a:cubicBezTo>
                  <a:cubicBezTo>
                    <a:pt x="78" y="0"/>
                    <a:pt x="78" y="0"/>
                    <a:pt x="78" y="0"/>
                  </a:cubicBezTo>
                  <a:cubicBezTo>
                    <a:pt x="56" y="0"/>
                    <a:pt x="56" y="0"/>
                    <a:pt x="56" y="0"/>
                  </a:cubicBezTo>
                  <a:cubicBezTo>
                    <a:pt x="56" y="13"/>
                    <a:pt x="56" y="13"/>
                    <a:pt x="56" y="13"/>
                  </a:cubicBezTo>
                  <a:cubicBezTo>
                    <a:pt x="51" y="15"/>
                    <a:pt x="46" y="16"/>
                    <a:pt x="42" y="19"/>
                  </a:cubicBezTo>
                  <a:cubicBezTo>
                    <a:pt x="33" y="8"/>
                    <a:pt x="33" y="8"/>
                    <a:pt x="33" y="8"/>
                  </a:cubicBezTo>
                  <a:cubicBezTo>
                    <a:pt x="16" y="22"/>
                    <a:pt x="16" y="22"/>
                    <a:pt x="16" y="22"/>
                  </a:cubicBezTo>
                  <a:cubicBezTo>
                    <a:pt x="25" y="33"/>
                    <a:pt x="25" y="33"/>
                    <a:pt x="25" y="33"/>
                  </a:cubicBezTo>
                  <a:cubicBezTo>
                    <a:pt x="22" y="37"/>
                    <a:pt x="20" y="41"/>
                    <a:pt x="18" y="46"/>
                  </a:cubicBezTo>
                  <a:cubicBezTo>
                    <a:pt x="4" y="43"/>
                    <a:pt x="4" y="43"/>
                    <a:pt x="4" y="43"/>
                  </a:cubicBezTo>
                  <a:cubicBezTo>
                    <a:pt x="0" y="65"/>
                    <a:pt x="0" y="65"/>
                    <a:pt x="0" y="65"/>
                  </a:cubicBezTo>
                  <a:cubicBezTo>
                    <a:pt x="14" y="67"/>
                    <a:pt x="14" y="67"/>
                    <a:pt x="14" y="67"/>
                  </a:cubicBezTo>
                  <a:cubicBezTo>
                    <a:pt x="14" y="72"/>
                    <a:pt x="15" y="77"/>
                    <a:pt x="17" y="82"/>
                  </a:cubicBezTo>
                  <a:cubicBezTo>
                    <a:pt x="5" y="89"/>
                    <a:pt x="5" y="89"/>
                    <a:pt x="5" y="89"/>
                  </a:cubicBezTo>
                  <a:cubicBezTo>
                    <a:pt x="16" y="108"/>
                    <a:pt x="16" y="108"/>
                    <a:pt x="16" y="108"/>
                  </a:cubicBezTo>
                  <a:cubicBezTo>
                    <a:pt x="28" y="101"/>
                    <a:pt x="28" y="101"/>
                    <a:pt x="28" y="101"/>
                  </a:cubicBezTo>
                  <a:cubicBezTo>
                    <a:pt x="31" y="104"/>
                    <a:pt x="35" y="108"/>
                    <a:pt x="39" y="110"/>
                  </a:cubicBezTo>
                  <a:cubicBezTo>
                    <a:pt x="34" y="123"/>
                    <a:pt x="34" y="123"/>
                    <a:pt x="34" y="123"/>
                  </a:cubicBezTo>
                  <a:cubicBezTo>
                    <a:pt x="55" y="131"/>
                    <a:pt x="55" y="131"/>
                    <a:pt x="55" y="131"/>
                  </a:cubicBezTo>
                  <a:cubicBezTo>
                    <a:pt x="60" y="118"/>
                    <a:pt x="60" y="118"/>
                    <a:pt x="60" y="118"/>
                  </a:cubicBezTo>
                  <a:cubicBezTo>
                    <a:pt x="62" y="118"/>
                    <a:pt x="65" y="118"/>
                    <a:pt x="67" y="118"/>
                  </a:cubicBezTo>
                  <a:cubicBezTo>
                    <a:pt x="70" y="118"/>
                    <a:pt x="72" y="118"/>
                    <a:pt x="75" y="118"/>
                  </a:cubicBezTo>
                  <a:cubicBezTo>
                    <a:pt x="79" y="131"/>
                    <a:pt x="79" y="131"/>
                    <a:pt x="79" y="131"/>
                  </a:cubicBezTo>
                  <a:cubicBezTo>
                    <a:pt x="100" y="123"/>
                    <a:pt x="100" y="123"/>
                    <a:pt x="100" y="123"/>
                  </a:cubicBezTo>
                  <a:lnTo>
                    <a:pt x="95" y="110"/>
                  </a:lnTo>
                  <a:close/>
                  <a:moveTo>
                    <a:pt x="67" y="93"/>
                  </a:moveTo>
                  <a:cubicBezTo>
                    <a:pt x="52" y="93"/>
                    <a:pt x="39" y="81"/>
                    <a:pt x="39" y="65"/>
                  </a:cubicBezTo>
                  <a:cubicBezTo>
                    <a:pt x="39" y="50"/>
                    <a:pt x="52" y="37"/>
                    <a:pt x="67" y="37"/>
                  </a:cubicBezTo>
                  <a:cubicBezTo>
                    <a:pt x="83" y="37"/>
                    <a:pt x="95" y="50"/>
                    <a:pt x="95" y="65"/>
                  </a:cubicBezTo>
                  <a:cubicBezTo>
                    <a:pt x="95" y="81"/>
                    <a:pt x="83" y="93"/>
                    <a:pt x="67" y="93"/>
                  </a:cubicBezTo>
                  <a:close/>
                  <a:moveTo>
                    <a:pt x="67" y="93"/>
                  </a:moveTo>
                  <a:cubicBezTo>
                    <a:pt x="67" y="93"/>
                    <a:pt x="67" y="93"/>
                    <a:pt x="67" y="9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4" name="Freeform 25">
              <a:extLst>
                <a:ext uri="{FF2B5EF4-FFF2-40B4-BE49-F238E27FC236}">
                  <a16:creationId xmlns:a16="http://schemas.microsoft.com/office/drawing/2014/main" id="{7C7CAF12-AAB3-D5CF-289A-1B5B79A11990}"/>
                </a:ext>
              </a:extLst>
            </p:cNvPr>
            <p:cNvSpPr>
              <a:spLocks noEditPoints="1"/>
            </p:cNvSpPr>
            <p:nvPr/>
          </p:nvSpPr>
          <p:spPr bwMode="auto">
            <a:xfrm>
              <a:off x="1933575" y="2797175"/>
              <a:ext cx="623887" cy="630238"/>
            </a:xfrm>
            <a:custGeom>
              <a:avLst/>
              <a:gdLst>
                <a:gd name="T0" fmla="*/ 89 w 94"/>
                <a:gd name="T1" fmla="*/ 26 h 95"/>
                <a:gd name="T2" fmla="*/ 80 w 94"/>
                <a:gd name="T3" fmla="*/ 29 h 95"/>
                <a:gd name="T4" fmla="*/ 73 w 94"/>
                <a:gd name="T5" fmla="*/ 20 h 95"/>
                <a:gd name="T6" fmla="*/ 78 w 94"/>
                <a:gd name="T7" fmla="*/ 12 h 95"/>
                <a:gd name="T8" fmla="*/ 65 w 94"/>
                <a:gd name="T9" fmla="*/ 4 h 95"/>
                <a:gd name="T10" fmla="*/ 60 w 94"/>
                <a:gd name="T11" fmla="*/ 12 h 95"/>
                <a:gd name="T12" fmla="*/ 49 w 94"/>
                <a:gd name="T13" fmla="*/ 10 h 95"/>
                <a:gd name="T14" fmla="*/ 48 w 94"/>
                <a:gd name="T15" fmla="*/ 0 h 95"/>
                <a:gd name="T16" fmla="*/ 33 w 94"/>
                <a:gd name="T17" fmla="*/ 2 h 95"/>
                <a:gd name="T18" fmla="*/ 34 w 94"/>
                <a:gd name="T19" fmla="*/ 12 h 95"/>
                <a:gd name="T20" fmla="*/ 25 w 94"/>
                <a:gd name="T21" fmla="*/ 17 h 95"/>
                <a:gd name="T22" fmla="*/ 17 w 94"/>
                <a:gd name="T23" fmla="*/ 10 h 95"/>
                <a:gd name="T24" fmla="*/ 7 w 94"/>
                <a:gd name="T25" fmla="*/ 22 h 95"/>
                <a:gd name="T26" fmla="*/ 14 w 94"/>
                <a:gd name="T27" fmla="*/ 29 h 95"/>
                <a:gd name="T28" fmla="*/ 10 w 94"/>
                <a:gd name="T29" fmla="*/ 39 h 95"/>
                <a:gd name="T30" fmla="*/ 0 w 94"/>
                <a:gd name="T31" fmla="*/ 38 h 95"/>
                <a:gd name="T32" fmla="*/ 0 w 94"/>
                <a:gd name="T33" fmla="*/ 54 h 95"/>
                <a:gd name="T34" fmla="*/ 9 w 94"/>
                <a:gd name="T35" fmla="*/ 54 h 95"/>
                <a:gd name="T36" fmla="*/ 13 w 94"/>
                <a:gd name="T37" fmla="*/ 64 h 95"/>
                <a:gd name="T38" fmla="*/ 5 w 94"/>
                <a:gd name="T39" fmla="*/ 71 h 95"/>
                <a:gd name="T40" fmla="*/ 15 w 94"/>
                <a:gd name="T41" fmla="*/ 83 h 95"/>
                <a:gd name="T42" fmla="*/ 22 w 94"/>
                <a:gd name="T43" fmla="*/ 77 h 95"/>
                <a:gd name="T44" fmla="*/ 31 w 94"/>
                <a:gd name="T45" fmla="*/ 82 h 95"/>
                <a:gd name="T46" fmla="*/ 29 w 94"/>
                <a:gd name="T47" fmla="*/ 92 h 95"/>
                <a:gd name="T48" fmla="*/ 45 w 94"/>
                <a:gd name="T49" fmla="*/ 95 h 95"/>
                <a:gd name="T50" fmla="*/ 47 w 94"/>
                <a:gd name="T51" fmla="*/ 86 h 95"/>
                <a:gd name="T52" fmla="*/ 52 w 94"/>
                <a:gd name="T53" fmla="*/ 85 h 95"/>
                <a:gd name="T54" fmla="*/ 57 w 94"/>
                <a:gd name="T55" fmla="*/ 84 h 95"/>
                <a:gd name="T56" fmla="*/ 62 w 94"/>
                <a:gd name="T57" fmla="*/ 93 h 95"/>
                <a:gd name="T58" fmla="*/ 76 w 94"/>
                <a:gd name="T59" fmla="*/ 86 h 95"/>
                <a:gd name="T60" fmla="*/ 71 w 94"/>
                <a:gd name="T61" fmla="*/ 77 h 95"/>
                <a:gd name="T62" fmla="*/ 78 w 94"/>
                <a:gd name="T63" fmla="*/ 69 h 95"/>
                <a:gd name="T64" fmla="*/ 88 w 94"/>
                <a:gd name="T65" fmla="*/ 73 h 95"/>
                <a:gd name="T66" fmla="*/ 93 w 94"/>
                <a:gd name="T67" fmla="*/ 58 h 95"/>
                <a:gd name="T68" fmla="*/ 84 w 94"/>
                <a:gd name="T69" fmla="*/ 54 h 95"/>
                <a:gd name="T70" fmla="*/ 85 w 94"/>
                <a:gd name="T71" fmla="*/ 44 h 95"/>
                <a:gd name="T72" fmla="*/ 94 w 94"/>
                <a:gd name="T73" fmla="*/ 41 h 95"/>
                <a:gd name="T74" fmla="*/ 89 w 94"/>
                <a:gd name="T75" fmla="*/ 26 h 95"/>
                <a:gd name="T76" fmla="*/ 50 w 94"/>
                <a:gd name="T77" fmla="*/ 68 h 95"/>
                <a:gd name="T78" fmla="*/ 27 w 94"/>
                <a:gd name="T79" fmla="*/ 51 h 95"/>
                <a:gd name="T80" fmla="*/ 44 w 94"/>
                <a:gd name="T81" fmla="*/ 28 h 95"/>
                <a:gd name="T82" fmla="*/ 67 w 94"/>
                <a:gd name="T83" fmla="*/ 45 h 95"/>
                <a:gd name="T84" fmla="*/ 50 w 94"/>
                <a:gd name="T85" fmla="*/ 68 h 95"/>
                <a:gd name="T86" fmla="*/ 50 w 94"/>
                <a:gd name="T87" fmla="*/ 68 h 95"/>
                <a:gd name="T88" fmla="*/ 50 w 94"/>
                <a:gd name="T89" fmla="*/ 6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95">
                  <a:moveTo>
                    <a:pt x="89" y="26"/>
                  </a:moveTo>
                  <a:cubicBezTo>
                    <a:pt x="80" y="29"/>
                    <a:pt x="80" y="29"/>
                    <a:pt x="80" y="29"/>
                  </a:cubicBezTo>
                  <a:cubicBezTo>
                    <a:pt x="78" y="26"/>
                    <a:pt x="76" y="23"/>
                    <a:pt x="73" y="20"/>
                  </a:cubicBezTo>
                  <a:cubicBezTo>
                    <a:pt x="78" y="12"/>
                    <a:pt x="78" y="12"/>
                    <a:pt x="78" y="12"/>
                  </a:cubicBezTo>
                  <a:cubicBezTo>
                    <a:pt x="65" y="4"/>
                    <a:pt x="65" y="4"/>
                    <a:pt x="65" y="4"/>
                  </a:cubicBezTo>
                  <a:cubicBezTo>
                    <a:pt x="60" y="12"/>
                    <a:pt x="60" y="12"/>
                    <a:pt x="60" y="12"/>
                  </a:cubicBezTo>
                  <a:cubicBezTo>
                    <a:pt x="57" y="11"/>
                    <a:pt x="53" y="10"/>
                    <a:pt x="49" y="10"/>
                  </a:cubicBezTo>
                  <a:cubicBezTo>
                    <a:pt x="48" y="0"/>
                    <a:pt x="48" y="0"/>
                    <a:pt x="48" y="0"/>
                  </a:cubicBezTo>
                  <a:cubicBezTo>
                    <a:pt x="33" y="2"/>
                    <a:pt x="33" y="2"/>
                    <a:pt x="33" y="2"/>
                  </a:cubicBezTo>
                  <a:cubicBezTo>
                    <a:pt x="34" y="12"/>
                    <a:pt x="34" y="12"/>
                    <a:pt x="34" y="12"/>
                  </a:cubicBezTo>
                  <a:cubicBezTo>
                    <a:pt x="31" y="13"/>
                    <a:pt x="27" y="15"/>
                    <a:pt x="25" y="17"/>
                  </a:cubicBezTo>
                  <a:cubicBezTo>
                    <a:pt x="17" y="10"/>
                    <a:pt x="17" y="10"/>
                    <a:pt x="17" y="10"/>
                  </a:cubicBezTo>
                  <a:cubicBezTo>
                    <a:pt x="7" y="22"/>
                    <a:pt x="7" y="22"/>
                    <a:pt x="7" y="22"/>
                  </a:cubicBezTo>
                  <a:cubicBezTo>
                    <a:pt x="14" y="29"/>
                    <a:pt x="14" y="29"/>
                    <a:pt x="14" y="29"/>
                  </a:cubicBezTo>
                  <a:cubicBezTo>
                    <a:pt x="12" y="32"/>
                    <a:pt x="11" y="35"/>
                    <a:pt x="10" y="39"/>
                  </a:cubicBezTo>
                  <a:cubicBezTo>
                    <a:pt x="0" y="38"/>
                    <a:pt x="0" y="38"/>
                    <a:pt x="0" y="38"/>
                  </a:cubicBezTo>
                  <a:cubicBezTo>
                    <a:pt x="0" y="54"/>
                    <a:pt x="0" y="54"/>
                    <a:pt x="0" y="54"/>
                  </a:cubicBezTo>
                  <a:cubicBezTo>
                    <a:pt x="9" y="54"/>
                    <a:pt x="9" y="54"/>
                    <a:pt x="9" y="54"/>
                  </a:cubicBezTo>
                  <a:cubicBezTo>
                    <a:pt x="10" y="58"/>
                    <a:pt x="11" y="61"/>
                    <a:pt x="13" y="64"/>
                  </a:cubicBezTo>
                  <a:cubicBezTo>
                    <a:pt x="5" y="71"/>
                    <a:pt x="5" y="71"/>
                    <a:pt x="5" y="71"/>
                  </a:cubicBezTo>
                  <a:cubicBezTo>
                    <a:pt x="15" y="83"/>
                    <a:pt x="15" y="83"/>
                    <a:pt x="15" y="83"/>
                  </a:cubicBezTo>
                  <a:cubicBezTo>
                    <a:pt x="22" y="77"/>
                    <a:pt x="22" y="77"/>
                    <a:pt x="22" y="77"/>
                  </a:cubicBezTo>
                  <a:cubicBezTo>
                    <a:pt x="25" y="79"/>
                    <a:pt x="28" y="81"/>
                    <a:pt x="31" y="82"/>
                  </a:cubicBezTo>
                  <a:cubicBezTo>
                    <a:pt x="29" y="92"/>
                    <a:pt x="29" y="92"/>
                    <a:pt x="29" y="92"/>
                  </a:cubicBezTo>
                  <a:cubicBezTo>
                    <a:pt x="45" y="95"/>
                    <a:pt x="45" y="95"/>
                    <a:pt x="45" y="95"/>
                  </a:cubicBezTo>
                  <a:cubicBezTo>
                    <a:pt x="47" y="86"/>
                    <a:pt x="47" y="86"/>
                    <a:pt x="47" y="86"/>
                  </a:cubicBezTo>
                  <a:cubicBezTo>
                    <a:pt x="48" y="86"/>
                    <a:pt x="50" y="86"/>
                    <a:pt x="52" y="85"/>
                  </a:cubicBezTo>
                  <a:cubicBezTo>
                    <a:pt x="54" y="85"/>
                    <a:pt x="56" y="85"/>
                    <a:pt x="57" y="84"/>
                  </a:cubicBezTo>
                  <a:cubicBezTo>
                    <a:pt x="62" y="93"/>
                    <a:pt x="62" y="93"/>
                    <a:pt x="62" y="93"/>
                  </a:cubicBezTo>
                  <a:cubicBezTo>
                    <a:pt x="76" y="86"/>
                    <a:pt x="76" y="86"/>
                    <a:pt x="76" y="86"/>
                  </a:cubicBezTo>
                  <a:cubicBezTo>
                    <a:pt x="71" y="77"/>
                    <a:pt x="71" y="77"/>
                    <a:pt x="71" y="77"/>
                  </a:cubicBezTo>
                  <a:cubicBezTo>
                    <a:pt x="74" y="75"/>
                    <a:pt x="76" y="72"/>
                    <a:pt x="78" y="69"/>
                  </a:cubicBezTo>
                  <a:cubicBezTo>
                    <a:pt x="88" y="73"/>
                    <a:pt x="88" y="73"/>
                    <a:pt x="88" y="73"/>
                  </a:cubicBezTo>
                  <a:cubicBezTo>
                    <a:pt x="93" y="58"/>
                    <a:pt x="93" y="58"/>
                    <a:pt x="93" y="58"/>
                  </a:cubicBezTo>
                  <a:cubicBezTo>
                    <a:pt x="84" y="54"/>
                    <a:pt x="84" y="54"/>
                    <a:pt x="84" y="54"/>
                  </a:cubicBezTo>
                  <a:cubicBezTo>
                    <a:pt x="85" y="51"/>
                    <a:pt x="85" y="47"/>
                    <a:pt x="85" y="44"/>
                  </a:cubicBezTo>
                  <a:cubicBezTo>
                    <a:pt x="94" y="41"/>
                    <a:pt x="94" y="41"/>
                    <a:pt x="94" y="41"/>
                  </a:cubicBezTo>
                  <a:lnTo>
                    <a:pt x="89" y="26"/>
                  </a:lnTo>
                  <a:close/>
                  <a:moveTo>
                    <a:pt x="50" y="68"/>
                  </a:moveTo>
                  <a:cubicBezTo>
                    <a:pt x="39" y="69"/>
                    <a:pt x="29" y="61"/>
                    <a:pt x="27" y="51"/>
                  </a:cubicBezTo>
                  <a:cubicBezTo>
                    <a:pt x="25" y="40"/>
                    <a:pt x="33" y="29"/>
                    <a:pt x="44" y="28"/>
                  </a:cubicBezTo>
                  <a:cubicBezTo>
                    <a:pt x="55" y="26"/>
                    <a:pt x="65" y="34"/>
                    <a:pt x="67" y="45"/>
                  </a:cubicBezTo>
                  <a:cubicBezTo>
                    <a:pt x="68" y="56"/>
                    <a:pt x="61" y="66"/>
                    <a:pt x="50" y="68"/>
                  </a:cubicBezTo>
                  <a:close/>
                  <a:moveTo>
                    <a:pt x="50" y="68"/>
                  </a:moveTo>
                  <a:cubicBezTo>
                    <a:pt x="50" y="68"/>
                    <a:pt x="50" y="68"/>
                    <a:pt x="50" y="6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1025" name="Freeform 26">
              <a:extLst>
                <a:ext uri="{FF2B5EF4-FFF2-40B4-BE49-F238E27FC236}">
                  <a16:creationId xmlns:a16="http://schemas.microsoft.com/office/drawing/2014/main" id="{4F711783-E128-51DC-D336-E13AC11BF432}"/>
                </a:ext>
              </a:extLst>
            </p:cNvPr>
            <p:cNvSpPr>
              <a:spLocks noEditPoints="1"/>
            </p:cNvSpPr>
            <p:nvPr/>
          </p:nvSpPr>
          <p:spPr bwMode="auto">
            <a:xfrm>
              <a:off x="2171700" y="2312988"/>
              <a:ext cx="498475" cy="496888"/>
            </a:xfrm>
            <a:custGeom>
              <a:avLst/>
              <a:gdLst>
                <a:gd name="T0" fmla="*/ 74 w 75"/>
                <a:gd name="T1" fmla="*/ 45 h 75"/>
                <a:gd name="T2" fmla="*/ 75 w 75"/>
                <a:gd name="T3" fmla="*/ 32 h 75"/>
                <a:gd name="T4" fmla="*/ 67 w 75"/>
                <a:gd name="T5" fmla="*/ 32 h 75"/>
                <a:gd name="T6" fmla="*/ 64 w 75"/>
                <a:gd name="T7" fmla="*/ 24 h 75"/>
                <a:gd name="T8" fmla="*/ 70 w 75"/>
                <a:gd name="T9" fmla="*/ 19 h 75"/>
                <a:gd name="T10" fmla="*/ 63 w 75"/>
                <a:gd name="T11" fmla="*/ 9 h 75"/>
                <a:gd name="T12" fmla="*/ 57 w 75"/>
                <a:gd name="T13" fmla="*/ 14 h 75"/>
                <a:gd name="T14" fmla="*/ 49 w 75"/>
                <a:gd name="T15" fmla="*/ 10 h 75"/>
                <a:gd name="T16" fmla="*/ 51 w 75"/>
                <a:gd name="T17" fmla="*/ 2 h 75"/>
                <a:gd name="T18" fmla="*/ 39 w 75"/>
                <a:gd name="T19" fmla="*/ 0 h 75"/>
                <a:gd name="T20" fmla="*/ 37 w 75"/>
                <a:gd name="T21" fmla="*/ 7 h 75"/>
                <a:gd name="T22" fmla="*/ 29 w 75"/>
                <a:gd name="T23" fmla="*/ 8 h 75"/>
                <a:gd name="T24" fmla="*/ 25 w 75"/>
                <a:gd name="T25" fmla="*/ 2 h 75"/>
                <a:gd name="T26" fmla="*/ 14 w 75"/>
                <a:gd name="T27" fmla="*/ 7 h 75"/>
                <a:gd name="T28" fmla="*/ 18 w 75"/>
                <a:gd name="T29" fmla="*/ 14 h 75"/>
                <a:gd name="T30" fmla="*/ 12 w 75"/>
                <a:gd name="T31" fmla="*/ 21 h 75"/>
                <a:gd name="T32" fmla="*/ 5 w 75"/>
                <a:gd name="T33" fmla="*/ 18 h 75"/>
                <a:gd name="T34" fmla="*/ 1 w 75"/>
                <a:gd name="T35" fmla="*/ 29 h 75"/>
                <a:gd name="T36" fmla="*/ 8 w 75"/>
                <a:gd name="T37" fmla="*/ 32 h 75"/>
                <a:gd name="T38" fmla="*/ 8 w 75"/>
                <a:gd name="T39" fmla="*/ 41 h 75"/>
                <a:gd name="T40" fmla="*/ 0 w 75"/>
                <a:gd name="T41" fmla="*/ 43 h 75"/>
                <a:gd name="T42" fmla="*/ 4 w 75"/>
                <a:gd name="T43" fmla="*/ 55 h 75"/>
                <a:gd name="T44" fmla="*/ 11 w 75"/>
                <a:gd name="T45" fmla="*/ 52 h 75"/>
                <a:gd name="T46" fmla="*/ 17 w 75"/>
                <a:gd name="T47" fmla="*/ 59 h 75"/>
                <a:gd name="T48" fmla="*/ 13 w 75"/>
                <a:gd name="T49" fmla="*/ 66 h 75"/>
                <a:gd name="T50" fmla="*/ 23 w 75"/>
                <a:gd name="T51" fmla="*/ 72 h 75"/>
                <a:gd name="T52" fmla="*/ 27 w 75"/>
                <a:gd name="T53" fmla="*/ 65 h 75"/>
                <a:gd name="T54" fmla="*/ 35 w 75"/>
                <a:gd name="T55" fmla="*/ 67 h 75"/>
                <a:gd name="T56" fmla="*/ 37 w 75"/>
                <a:gd name="T57" fmla="*/ 75 h 75"/>
                <a:gd name="T58" fmla="*/ 49 w 75"/>
                <a:gd name="T59" fmla="*/ 73 h 75"/>
                <a:gd name="T60" fmla="*/ 48 w 75"/>
                <a:gd name="T61" fmla="*/ 65 h 75"/>
                <a:gd name="T62" fmla="*/ 52 w 75"/>
                <a:gd name="T63" fmla="*/ 64 h 75"/>
                <a:gd name="T64" fmla="*/ 55 w 75"/>
                <a:gd name="T65" fmla="*/ 61 h 75"/>
                <a:gd name="T66" fmla="*/ 61 w 75"/>
                <a:gd name="T67" fmla="*/ 67 h 75"/>
                <a:gd name="T68" fmla="*/ 69 w 75"/>
                <a:gd name="T69" fmla="*/ 57 h 75"/>
                <a:gd name="T70" fmla="*/ 63 w 75"/>
                <a:gd name="T71" fmla="*/ 52 h 75"/>
                <a:gd name="T72" fmla="*/ 67 w 75"/>
                <a:gd name="T73" fmla="*/ 44 h 75"/>
                <a:gd name="T74" fmla="*/ 74 w 75"/>
                <a:gd name="T75" fmla="*/ 45 h 75"/>
                <a:gd name="T76" fmla="*/ 45 w 75"/>
                <a:gd name="T77" fmla="*/ 51 h 75"/>
                <a:gd name="T78" fmla="*/ 23 w 75"/>
                <a:gd name="T79" fmla="*/ 45 h 75"/>
                <a:gd name="T80" fmla="*/ 30 w 75"/>
                <a:gd name="T81" fmla="*/ 23 h 75"/>
                <a:gd name="T82" fmla="*/ 51 w 75"/>
                <a:gd name="T83" fmla="*/ 30 h 75"/>
                <a:gd name="T84" fmla="*/ 45 w 75"/>
                <a:gd name="T85" fmla="*/ 51 h 75"/>
                <a:gd name="T86" fmla="*/ 45 w 75"/>
                <a:gd name="T87" fmla="*/ 51 h 75"/>
                <a:gd name="T88" fmla="*/ 45 w 75"/>
                <a:gd name="T89"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5">
                  <a:moveTo>
                    <a:pt x="74" y="45"/>
                  </a:moveTo>
                  <a:cubicBezTo>
                    <a:pt x="75" y="32"/>
                    <a:pt x="75" y="32"/>
                    <a:pt x="75" y="32"/>
                  </a:cubicBezTo>
                  <a:cubicBezTo>
                    <a:pt x="67" y="32"/>
                    <a:pt x="67" y="32"/>
                    <a:pt x="67" y="32"/>
                  </a:cubicBezTo>
                  <a:cubicBezTo>
                    <a:pt x="66" y="29"/>
                    <a:pt x="66" y="27"/>
                    <a:pt x="64" y="24"/>
                  </a:cubicBezTo>
                  <a:cubicBezTo>
                    <a:pt x="70" y="19"/>
                    <a:pt x="70" y="19"/>
                    <a:pt x="70" y="19"/>
                  </a:cubicBezTo>
                  <a:cubicBezTo>
                    <a:pt x="63" y="9"/>
                    <a:pt x="63" y="9"/>
                    <a:pt x="63" y="9"/>
                  </a:cubicBezTo>
                  <a:cubicBezTo>
                    <a:pt x="57" y="14"/>
                    <a:pt x="57" y="14"/>
                    <a:pt x="57" y="14"/>
                  </a:cubicBezTo>
                  <a:cubicBezTo>
                    <a:pt x="54" y="12"/>
                    <a:pt x="52" y="11"/>
                    <a:pt x="49" y="10"/>
                  </a:cubicBezTo>
                  <a:cubicBezTo>
                    <a:pt x="51" y="2"/>
                    <a:pt x="51" y="2"/>
                    <a:pt x="51" y="2"/>
                  </a:cubicBezTo>
                  <a:cubicBezTo>
                    <a:pt x="39" y="0"/>
                    <a:pt x="39" y="0"/>
                    <a:pt x="39" y="0"/>
                  </a:cubicBezTo>
                  <a:cubicBezTo>
                    <a:pt x="37" y="7"/>
                    <a:pt x="37" y="7"/>
                    <a:pt x="37" y="7"/>
                  </a:cubicBezTo>
                  <a:cubicBezTo>
                    <a:pt x="34" y="7"/>
                    <a:pt x="32" y="8"/>
                    <a:pt x="29" y="8"/>
                  </a:cubicBezTo>
                  <a:cubicBezTo>
                    <a:pt x="25" y="2"/>
                    <a:pt x="25" y="2"/>
                    <a:pt x="25" y="2"/>
                  </a:cubicBezTo>
                  <a:cubicBezTo>
                    <a:pt x="14" y="7"/>
                    <a:pt x="14" y="7"/>
                    <a:pt x="14" y="7"/>
                  </a:cubicBezTo>
                  <a:cubicBezTo>
                    <a:pt x="18" y="14"/>
                    <a:pt x="18" y="14"/>
                    <a:pt x="18" y="14"/>
                  </a:cubicBezTo>
                  <a:cubicBezTo>
                    <a:pt x="16" y="16"/>
                    <a:pt x="14" y="18"/>
                    <a:pt x="12" y="21"/>
                  </a:cubicBezTo>
                  <a:cubicBezTo>
                    <a:pt x="5" y="18"/>
                    <a:pt x="5" y="18"/>
                    <a:pt x="5" y="18"/>
                  </a:cubicBezTo>
                  <a:cubicBezTo>
                    <a:pt x="1" y="29"/>
                    <a:pt x="1" y="29"/>
                    <a:pt x="1" y="29"/>
                  </a:cubicBezTo>
                  <a:cubicBezTo>
                    <a:pt x="8" y="32"/>
                    <a:pt x="8" y="32"/>
                    <a:pt x="8" y="32"/>
                  </a:cubicBezTo>
                  <a:cubicBezTo>
                    <a:pt x="7" y="35"/>
                    <a:pt x="7" y="38"/>
                    <a:pt x="8" y="41"/>
                  </a:cubicBezTo>
                  <a:cubicBezTo>
                    <a:pt x="0" y="43"/>
                    <a:pt x="0" y="43"/>
                    <a:pt x="0" y="43"/>
                  </a:cubicBezTo>
                  <a:cubicBezTo>
                    <a:pt x="4" y="55"/>
                    <a:pt x="4" y="55"/>
                    <a:pt x="4" y="55"/>
                  </a:cubicBezTo>
                  <a:cubicBezTo>
                    <a:pt x="11" y="52"/>
                    <a:pt x="11" y="52"/>
                    <a:pt x="11" y="52"/>
                  </a:cubicBezTo>
                  <a:cubicBezTo>
                    <a:pt x="13" y="55"/>
                    <a:pt x="15" y="57"/>
                    <a:pt x="17" y="59"/>
                  </a:cubicBezTo>
                  <a:cubicBezTo>
                    <a:pt x="13" y="66"/>
                    <a:pt x="13" y="66"/>
                    <a:pt x="13" y="66"/>
                  </a:cubicBezTo>
                  <a:cubicBezTo>
                    <a:pt x="23" y="72"/>
                    <a:pt x="23" y="72"/>
                    <a:pt x="23" y="72"/>
                  </a:cubicBezTo>
                  <a:cubicBezTo>
                    <a:pt x="27" y="65"/>
                    <a:pt x="27" y="65"/>
                    <a:pt x="27" y="65"/>
                  </a:cubicBezTo>
                  <a:cubicBezTo>
                    <a:pt x="30" y="66"/>
                    <a:pt x="33" y="67"/>
                    <a:pt x="35" y="67"/>
                  </a:cubicBezTo>
                  <a:cubicBezTo>
                    <a:pt x="37" y="75"/>
                    <a:pt x="37" y="75"/>
                    <a:pt x="37" y="75"/>
                  </a:cubicBezTo>
                  <a:cubicBezTo>
                    <a:pt x="49" y="73"/>
                    <a:pt x="49" y="73"/>
                    <a:pt x="49" y="73"/>
                  </a:cubicBezTo>
                  <a:cubicBezTo>
                    <a:pt x="48" y="65"/>
                    <a:pt x="48" y="65"/>
                    <a:pt x="48" y="65"/>
                  </a:cubicBezTo>
                  <a:cubicBezTo>
                    <a:pt x="49" y="65"/>
                    <a:pt x="50" y="64"/>
                    <a:pt x="52" y="64"/>
                  </a:cubicBezTo>
                  <a:cubicBezTo>
                    <a:pt x="53" y="63"/>
                    <a:pt x="54" y="62"/>
                    <a:pt x="55" y="61"/>
                  </a:cubicBezTo>
                  <a:cubicBezTo>
                    <a:pt x="61" y="67"/>
                    <a:pt x="61" y="67"/>
                    <a:pt x="61" y="67"/>
                  </a:cubicBezTo>
                  <a:cubicBezTo>
                    <a:pt x="69" y="57"/>
                    <a:pt x="69" y="57"/>
                    <a:pt x="69" y="57"/>
                  </a:cubicBezTo>
                  <a:cubicBezTo>
                    <a:pt x="63" y="52"/>
                    <a:pt x="63" y="52"/>
                    <a:pt x="63" y="52"/>
                  </a:cubicBezTo>
                  <a:cubicBezTo>
                    <a:pt x="65" y="50"/>
                    <a:pt x="66" y="47"/>
                    <a:pt x="67" y="44"/>
                  </a:cubicBezTo>
                  <a:lnTo>
                    <a:pt x="74" y="45"/>
                  </a:lnTo>
                  <a:close/>
                  <a:moveTo>
                    <a:pt x="45" y="51"/>
                  </a:moveTo>
                  <a:cubicBezTo>
                    <a:pt x="37" y="55"/>
                    <a:pt x="28" y="52"/>
                    <a:pt x="23" y="45"/>
                  </a:cubicBezTo>
                  <a:cubicBezTo>
                    <a:pt x="19" y="37"/>
                    <a:pt x="22" y="27"/>
                    <a:pt x="30" y="23"/>
                  </a:cubicBezTo>
                  <a:cubicBezTo>
                    <a:pt x="38" y="19"/>
                    <a:pt x="47" y="22"/>
                    <a:pt x="51" y="30"/>
                  </a:cubicBezTo>
                  <a:cubicBezTo>
                    <a:pt x="55" y="37"/>
                    <a:pt x="53" y="47"/>
                    <a:pt x="45" y="51"/>
                  </a:cubicBezTo>
                  <a:close/>
                  <a:moveTo>
                    <a:pt x="45" y="51"/>
                  </a:moveTo>
                  <a:cubicBezTo>
                    <a:pt x="45" y="51"/>
                    <a:pt x="45" y="51"/>
                    <a:pt x="45" y="5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1026" name="TextBox 1025">
            <a:extLst>
              <a:ext uri="{FF2B5EF4-FFF2-40B4-BE49-F238E27FC236}">
                <a16:creationId xmlns:a16="http://schemas.microsoft.com/office/drawing/2014/main" id="{21EC3E9B-638B-ABD2-DB14-8B6886ECEA77}"/>
              </a:ext>
            </a:extLst>
          </p:cNvPr>
          <p:cNvSpPr txBox="1"/>
          <p:nvPr/>
        </p:nvSpPr>
        <p:spPr>
          <a:xfrm>
            <a:off x="9326443" y="2791819"/>
            <a:ext cx="2534242"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Product Sales: </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With improved targeting, the company can drive higher conversion rates and increase overall sales.</a:t>
            </a:r>
          </a:p>
        </p:txBody>
      </p:sp>
      <p:sp>
        <p:nvSpPr>
          <p:cNvPr id="1029" name="TextBox 1028">
            <a:extLst>
              <a:ext uri="{FF2B5EF4-FFF2-40B4-BE49-F238E27FC236}">
                <a16:creationId xmlns:a16="http://schemas.microsoft.com/office/drawing/2014/main" id="{6CCE4D4C-E130-FC1C-1EA0-6AD62605F8F5}"/>
              </a:ext>
            </a:extLst>
          </p:cNvPr>
          <p:cNvSpPr txBox="1"/>
          <p:nvPr/>
        </p:nvSpPr>
        <p:spPr>
          <a:xfrm>
            <a:off x="577562" y="4765174"/>
            <a:ext cx="3148918" cy="861774"/>
          </a:xfrm>
          <a:prstGeom prst="rect">
            <a:avLst/>
          </a:prstGeom>
          <a:noFill/>
        </p:spPr>
        <p:txBody>
          <a:bodyPr wrap="square">
            <a:spAutoFit/>
          </a:bodyPr>
          <a:lstStyle>
            <a:defPPr>
              <a:defRPr lang="en-US"/>
            </a:defPPr>
            <a:lvl1pPr marL="171450" marR="0" lvl="0" indent="-171450" fontAlgn="auto">
              <a:lnSpc>
                <a:spcPct val="100000"/>
              </a:lnSpc>
              <a:spcBef>
                <a:spcPts val="600"/>
              </a:spcBef>
              <a:spcAft>
                <a:spcPts val="0"/>
              </a:spcAft>
              <a:buClrTx/>
              <a:buSzTx/>
              <a:buFont typeface="Arial" panose="020B0604020202020204" pitchFamily="34" charset="0"/>
              <a:buChar char="•"/>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Interpretability: ML models, operate as "black boxes," making it difficult to understand how they make decisions. This lack of transparency can hinder trust and adoption. </a:t>
            </a:r>
          </a:p>
        </p:txBody>
      </p:sp>
      <p:pic>
        <p:nvPicPr>
          <p:cNvPr id="1033" name="Picture 1032">
            <a:extLst>
              <a:ext uri="{FF2B5EF4-FFF2-40B4-BE49-F238E27FC236}">
                <a16:creationId xmlns:a16="http://schemas.microsoft.com/office/drawing/2014/main" id="{24AB5D21-6EAA-1327-9212-96A9B9C966C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95917" y="5686583"/>
            <a:ext cx="1367723" cy="856734"/>
          </a:xfrm>
          <a:prstGeom prst="rect">
            <a:avLst/>
          </a:prstGeom>
          <a:ln>
            <a:solidFill>
              <a:srgbClr val="002060"/>
            </a:solidFill>
          </a:ln>
          <a:effectLst>
            <a:outerShdw blurRad="50800" dist="38100" dir="2700000" algn="tl" rotWithShape="0">
              <a:prstClr val="black">
                <a:alpha val="40000"/>
              </a:prstClr>
            </a:outerShdw>
          </a:effectLst>
        </p:spPr>
      </p:pic>
      <p:pic>
        <p:nvPicPr>
          <p:cNvPr id="1034" name="Picture 1033">
            <a:extLst>
              <a:ext uri="{FF2B5EF4-FFF2-40B4-BE49-F238E27FC236}">
                <a16:creationId xmlns:a16="http://schemas.microsoft.com/office/drawing/2014/main" id="{C3CE63A3-80E0-E26D-9665-F9321D014BB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996718" y="5659918"/>
            <a:ext cx="1580107" cy="948584"/>
          </a:xfrm>
          <a:prstGeom prst="rect">
            <a:avLst/>
          </a:prstGeom>
          <a:ln>
            <a:solidFill>
              <a:srgbClr val="00206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67327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4E46454E-DB5E-E1A6-E68B-B5C0942D3565}"/>
              </a:ext>
            </a:extLst>
          </p:cNvPr>
          <p:cNvSpPr/>
          <p:nvPr/>
        </p:nvSpPr>
        <p:spPr>
          <a:xfrm>
            <a:off x="10560596" y="4350845"/>
            <a:ext cx="1562312" cy="1964868"/>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43" name="Rectangle 142">
            <a:extLst>
              <a:ext uri="{FF2B5EF4-FFF2-40B4-BE49-F238E27FC236}">
                <a16:creationId xmlns:a16="http://schemas.microsoft.com/office/drawing/2014/main" id="{D899F247-C0B5-2097-19CB-F61D9DFE0D98}"/>
              </a:ext>
            </a:extLst>
          </p:cNvPr>
          <p:cNvSpPr/>
          <p:nvPr/>
        </p:nvSpPr>
        <p:spPr>
          <a:xfrm>
            <a:off x="10516540" y="1793083"/>
            <a:ext cx="1562312" cy="187706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9" name="Picture 4" descr="3d abstract flow background with rays and cyber dots">
            <a:extLst>
              <a:ext uri="{FF2B5EF4-FFF2-40B4-BE49-F238E27FC236}">
                <a16:creationId xmlns:a16="http://schemas.microsoft.com/office/drawing/2014/main" id="{2FFF60EF-4931-571D-C0B0-B740928870B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51057" r="14288"/>
          <a:stretch/>
        </p:blipFill>
        <p:spPr bwMode="auto">
          <a:xfrm>
            <a:off x="-7736" y="-3"/>
            <a:ext cx="3165499" cy="68580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E90FCF4-0126-7F34-DE07-5136D655C3E5}"/>
              </a:ext>
            </a:extLst>
          </p:cNvPr>
          <p:cNvSpPr/>
          <p:nvPr/>
        </p:nvSpPr>
        <p:spPr>
          <a:xfrm>
            <a:off x="0" y="-3"/>
            <a:ext cx="3158066" cy="6858000"/>
          </a:xfrm>
          <a:prstGeom prst="rect">
            <a:avLst/>
          </a:prstGeom>
          <a:solidFill>
            <a:srgbClr val="24255B">
              <a:alpha val="6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Poppins"/>
              <a:ea typeface="+mn-ea"/>
              <a:cs typeface="+mn-cs"/>
            </a:endParaRPr>
          </a:p>
        </p:txBody>
      </p:sp>
      <p:sp>
        <p:nvSpPr>
          <p:cNvPr id="21" name="TextBox 20">
            <a:extLst>
              <a:ext uri="{FF2B5EF4-FFF2-40B4-BE49-F238E27FC236}">
                <a16:creationId xmlns:a16="http://schemas.microsoft.com/office/drawing/2014/main" id="{03CC370B-C7A7-17D1-3AA1-50A5CE14D90D}"/>
              </a:ext>
            </a:extLst>
          </p:cNvPr>
          <p:cNvSpPr txBox="1"/>
          <p:nvPr/>
        </p:nvSpPr>
        <p:spPr>
          <a:xfrm>
            <a:off x="333590" y="534862"/>
            <a:ext cx="2850811"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Poppins SemiBold"/>
                <a:ea typeface="+mn-ea"/>
                <a:cs typeface="+mn-cs"/>
              </a:rPr>
              <a:t>CASE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Poppins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Poppins SemiBold"/>
                <a:ea typeface="+mn-ea"/>
                <a:cs typeface="+mn-cs"/>
              </a:rPr>
              <a:t>Customer Opportunity Assessment</a:t>
            </a:r>
          </a:p>
        </p:txBody>
      </p:sp>
      <p:cxnSp>
        <p:nvCxnSpPr>
          <p:cNvPr id="22" name="Straight Connector 21">
            <a:extLst>
              <a:ext uri="{FF2B5EF4-FFF2-40B4-BE49-F238E27FC236}">
                <a16:creationId xmlns:a16="http://schemas.microsoft.com/office/drawing/2014/main" id="{B882F3EF-D363-2C75-CFAC-09F68932F732}"/>
              </a:ext>
            </a:extLst>
          </p:cNvPr>
          <p:cNvCxnSpPr>
            <a:cxnSpLocks/>
          </p:cNvCxnSpPr>
          <p:nvPr/>
        </p:nvCxnSpPr>
        <p:spPr>
          <a:xfrm>
            <a:off x="257639" y="534862"/>
            <a:ext cx="0" cy="779588"/>
          </a:xfrm>
          <a:prstGeom prst="line">
            <a:avLst/>
          </a:prstGeom>
          <a:noFill/>
          <a:ln w="57150" cap="flat" cmpd="sng" algn="ctr">
            <a:solidFill>
              <a:srgbClr val="EB4925"/>
            </a:solidFill>
            <a:prstDash val="solid"/>
            <a:miter lim="800000"/>
          </a:ln>
          <a:effectLst/>
        </p:spPr>
      </p:cxnSp>
      <p:sp>
        <p:nvSpPr>
          <p:cNvPr id="2" name="Rectangle 1">
            <a:extLst>
              <a:ext uri="{FF2B5EF4-FFF2-40B4-BE49-F238E27FC236}">
                <a16:creationId xmlns:a16="http://schemas.microsoft.com/office/drawing/2014/main" id="{0EE58A0C-2C66-D876-31DE-7D8F98ECD632}"/>
              </a:ext>
            </a:extLst>
          </p:cNvPr>
          <p:cNvSpPr/>
          <p:nvPr/>
        </p:nvSpPr>
        <p:spPr>
          <a:xfrm>
            <a:off x="3304039" y="697088"/>
            <a:ext cx="7111893" cy="420186"/>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66B51AF-A7E3-D3A5-DC4F-160D8511CFB4}"/>
              </a:ext>
            </a:extLst>
          </p:cNvPr>
          <p:cNvSpPr txBox="1"/>
          <p:nvPr/>
        </p:nvSpPr>
        <p:spPr>
          <a:xfrm>
            <a:off x="3338175" y="698462"/>
            <a:ext cx="71118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
                <a:ea typeface="+mn-ea"/>
                <a:cs typeface="Calibri" panose="020F0502020204030204" pitchFamily="34" charset="0"/>
              </a:rPr>
              <a:t>Customer Opportunity Assessment For An Information Technology And Networking Giant</a:t>
            </a:r>
          </a:p>
        </p:txBody>
      </p:sp>
      <p:sp>
        <p:nvSpPr>
          <p:cNvPr id="4" name="Rectangle 3">
            <a:extLst>
              <a:ext uri="{FF2B5EF4-FFF2-40B4-BE49-F238E27FC236}">
                <a16:creationId xmlns:a16="http://schemas.microsoft.com/office/drawing/2014/main" id="{8828B6A9-5CBA-FA61-0D5F-E038DAE865AB}"/>
              </a:ext>
            </a:extLst>
          </p:cNvPr>
          <p:cNvSpPr/>
          <p:nvPr/>
        </p:nvSpPr>
        <p:spPr>
          <a:xfrm>
            <a:off x="6934221" y="1782837"/>
            <a:ext cx="3505147" cy="1877065"/>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E87D0E22-C0B1-49A6-F7C1-92550FE29AF9}"/>
              </a:ext>
            </a:extLst>
          </p:cNvPr>
          <p:cNvSpPr/>
          <p:nvPr/>
        </p:nvSpPr>
        <p:spPr>
          <a:xfrm>
            <a:off x="3304039" y="1782837"/>
            <a:ext cx="3505147" cy="191393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02E71D78-9D8E-4A2F-E169-5E8EB6C76717}"/>
              </a:ext>
            </a:extLst>
          </p:cNvPr>
          <p:cNvSpPr/>
          <p:nvPr/>
        </p:nvSpPr>
        <p:spPr>
          <a:xfrm>
            <a:off x="6905811" y="4359651"/>
            <a:ext cx="3505147" cy="198607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B106F06-20DD-DB82-A41B-E94F1C827774}"/>
              </a:ext>
            </a:extLst>
          </p:cNvPr>
          <p:cNvSpPr/>
          <p:nvPr/>
        </p:nvSpPr>
        <p:spPr>
          <a:xfrm>
            <a:off x="3275629" y="4359650"/>
            <a:ext cx="3505147" cy="1986079"/>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7E91BBEE-D08F-FBC7-53F9-6385B298601D}"/>
              </a:ext>
            </a:extLst>
          </p:cNvPr>
          <p:cNvSpPr txBox="1"/>
          <p:nvPr/>
        </p:nvSpPr>
        <p:spPr>
          <a:xfrm>
            <a:off x="3293585" y="3141541"/>
            <a:ext cx="3494710" cy="55399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The client aimed to better understand customer needs and predict buying behaviors to help optimize their Partner’s sales strategy.</a:t>
            </a:r>
          </a:p>
        </p:txBody>
      </p:sp>
      <p:sp>
        <p:nvSpPr>
          <p:cNvPr id="9" name="TextBox 8">
            <a:extLst>
              <a:ext uri="{FF2B5EF4-FFF2-40B4-BE49-F238E27FC236}">
                <a16:creationId xmlns:a16="http://schemas.microsoft.com/office/drawing/2014/main" id="{4E8AFEC8-CBDE-5798-5536-1D12288D38C4}"/>
              </a:ext>
            </a:extLst>
          </p:cNvPr>
          <p:cNvSpPr txBox="1"/>
          <p:nvPr/>
        </p:nvSpPr>
        <p:spPr>
          <a:xfrm>
            <a:off x="3319922" y="5673425"/>
            <a:ext cx="3505147" cy="707886"/>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Using segmentation and ML techniques, algorithms analyze variations in customer’s Bookings patterns with reference to similar customer from segment and predicted cross-selling upselling opportunities.</a:t>
            </a:r>
          </a:p>
        </p:txBody>
      </p:sp>
      <p:sp>
        <p:nvSpPr>
          <p:cNvPr id="10" name="TextBox 9">
            <a:extLst>
              <a:ext uri="{FF2B5EF4-FFF2-40B4-BE49-F238E27FC236}">
                <a16:creationId xmlns:a16="http://schemas.microsoft.com/office/drawing/2014/main" id="{C28FE020-7C1B-FB1F-AB2E-6E369FB3DED4}"/>
              </a:ext>
            </a:extLst>
          </p:cNvPr>
          <p:cNvSpPr txBox="1"/>
          <p:nvPr/>
        </p:nvSpPr>
        <p:spPr>
          <a:xfrm>
            <a:off x="8431480" y="1799753"/>
            <a:ext cx="2151781" cy="1938992"/>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We opted to use deep neural networks and XGBoost, their ability to analyze and predict opportunity using vast data which comprised customer purchase data, interaction histories and engagement patterns. The model was trained on historical sales data, customer interaction logs, support queries, and activity.</a:t>
            </a:r>
          </a:p>
        </p:txBody>
      </p:sp>
      <p:grpSp>
        <p:nvGrpSpPr>
          <p:cNvPr id="11" name="Group 10">
            <a:extLst>
              <a:ext uri="{FF2B5EF4-FFF2-40B4-BE49-F238E27FC236}">
                <a16:creationId xmlns:a16="http://schemas.microsoft.com/office/drawing/2014/main" id="{BCDE68B5-5757-54A6-F610-433DE77A0E4F}"/>
              </a:ext>
            </a:extLst>
          </p:cNvPr>
          <p:cNvGrpSpPr/>
          <p:nvPr/>
        </p:nvGrpSpPr>
        <p:grpSpPr>
          <a:xfrm>
            <a:off x="3280359" y="1223113"/>
            <a:ext cx="3505147" cy="506676"/>
            <a:chOff x="377675" y="2790487"/>
            <a:chExt cx="3075565" cy="506676"/>
          </a:xfrm>
        </p:grpSpPr>
        <p:sp>
          <p:nvSpPr>
            <p:cNvPr id="12" name="Pentagon 43">
              <a:extLst>
                <a:ext uri="{FF2B5EF4-FFF2-40B4-BE49-F238E27FC236}">
                  <a16:creationId xmlns:a16="http://schemas.microsoft.com/office/drawing/2014/main" id="{E20BB58B-7A3B-5AA1-3465-51EF8712CC1E}"/>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3" name="Pentagon 42">
              <a:extLst>
                <a:ext uri="{FF2B5EF4-FFF2-40B4-BE49-F238E27FC236}">
                  <a16:creationId xmlns:a16="http://schemas.microsoft.com/office/drawing/2014/main" id="{997BE957-CF67-6444-97E9-26BD19DEED1C}"/>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4" name="Pentagon 40">
              <a:extLst>
                <a:ext uri="{FF2B5EF4-FFF2-40B4-BE49-F238E27FC236}">
                  <a16:creationId xmlns:a16="http://schemas.microsoft.com/office/drawing/2014/main" id="{1E6EC697-2940-2A60-6F9D-E059C2DFBE1A}"/>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BUSINESS PROBLEM</a:t>
              </a:r>
            </a:p>
          </p:txBody>
        </p:sp>
      </p:grpSp>
      <p:grpSp>
        <p:nvGrpSpPr>
          <p:cNvPr id="15" name="Group 14">
            <a:extLst>
              <a:ext uri="{FF2B5EF4-FFF2-40B4-BE49-F238E27FC236}">
                <a16:creationId xmlns:a16="http://schemas.microsoft.com/office/drawing/2014/main" id="{3AF3D153-2D64-5368-6066-A232E6EDDE9E}"/>
              </a:ext>
            </a:extLst>
          </p:cNvPr>
          <p:cNvGrpSpPr/>
          <p:nvPr/>
        </p:nvGrpSpPr>
        <p:grpSpPr>
          <a:xfrm>
            <a:off x="6910785" y="1223113"/>
            <a:ext cx="3505147" cy="506676"/>
            <a:chOff x="4602706" y="2803376"/>
            <a:chExt cx="3075565" cy="506676"/>
          </a:xfrm>
        </p:grpSpPr>
        <p:sp>
          <p:nvSpPr>
            <p:cNvPr id="16" name="Pentagon 43">
              <a:extLst>
                <a:ext uri="{FF2B5EF4-FFF2-40B4-BE49-F238E27FC236}">
                  <a16:creationId xmlns:a16="http://schemas.microsoft.com/office/drawing/2014/main" id="{5404EEF9-10DD-D7CB-6A9C-B3CA338928B7}"/>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7" name="Pentagon 42">
              <a:extLst>
                <a:ext uri="{FF2B5EF4-FFF2-40B4-BE49-F238E27FC236}">
                  <a16:creationId xmlns:a16="http://schemas.microsoft.com/office/drawing/2014/main" id="{0C1611C2-3D57-DA31-D74D-7E08CD1A40E9}"/>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8" name="Pentagon 40">
              <a:extLst>
                <a:ext uri="{FF2B5EF4-FFF2-40B4-BE49-F238E27FC236}">
                  <a16:creationId xmlns:a16="http://schemas.microsoft.com/office/drawing/2014/main" id="{05C8D761-05BC-E838-A774-1880BEFDCD2F}"/>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MODELING TECHNIQUE</a:t>
              </a:r>
            </a:p>
          </p:txBody>
        </p:sp>
      </p:grpSp>
      <p:grpSp>
        <p:nvGrpSpPr>
          <p:cNvPr id="35" name="Group 34">
            <a:extLst>
              <a:ext uri="{FF2B5EF4-FFF2-40B4-BE49-F238E27FC236}">
                <a16:creationId xmlns:a16="http://schemas.microsoft.com/office/drawing/2014/main" id="{403983E7-5D44-A340-537F-658AF08F7EDC}"/>
              </a:ext>
            </a:extLst>
          </p:cNvPr>
          <p:cNvGrpSpPr/>
          <p:nvPr/>
        </p:nvGrpSpPr>
        <p:grpSpPr>
          <a:xfrm>
            <a:off x="3280290" y="3784422"/>
            <a:ext cx="3505147" cy="506676"/>
            <a:chOff x="377675" y="2790487"/>
            <a:chExt cx="3075565" cy="506676"/>
          </a:xfrm>
        </p:grpSpPr>
        <p:sp>
          <p:nvSpPr>
            <p:cNvPr id="36" name="Pentagon 43">
              <a:extLst>
                <a:ext uri="{FF2B5EF4-FFF2-40B4-BE49-F238E27FC236}">
                  <a16:creationId xmlns:a16="http://schemas.microsoft.com/office/drawing/2014/main" id="{ED3DF342-7A02-FCAB-F24F-A3CF7B91FE46}"/>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37" name="Pentagon 42">
              <a:extLst>
                <a:ext uri="{FF2B5EF4-FFF2-40B4-BE49-F238E27FC236}">
                  <a16:creationId xmlns:a16="http://schemas.microsoft.com/office/drawing/2014/main" id="{D8728AA2-0FBA-CAE2-BD94-D319D176385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38" name="Pentagon 40">
              <a:extLst>
                <a:ext uri="{FF2B5EF4-FFF2-40B4-BE49-F238E27FC236}">
                  <a16:creationId xmlns:a16="http://schemas.microsoft.com/office/drawing/2014/main" id="{6B93B069-6020-799C-CD0F-EB14835F4A7F}"/>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OUTPUT</a:t>
              </a:r>
            </a:p>
          </p:txBody>
        </p:sp>
      </p:grpSp>
      <p:grpSp>
        <p:nvGrpSpPr>
          <p:cNvPr id="39" name="Group 38">
            <a:extLst>
              <a:ext uri="{FF2B5EF4-FFF2-40B4-BE49-F238E27FC236}">
                <a16:creationId xmlns:a16="http://schemas.microsoft.com/office/drawing/2014/main" id="{68961A1B-3E25-3DBA-2284-A2C885C8649A}"/>
              </a:ext>
            </a:extLst>
          </p:cNvPr>
          <p:cNvGrpSpPr/>
          <p:nvPr/>
        </p:nvGrpSpPr>
        <p:grpSpPr>
          <a:xfrm>
            <a:off x="6910785" y="3784422"/>
            <a:ext cx="3500173" cy="506676"/>
            <a:chOff x="4602706" y="2803376"/>
            <a:chExt cx="3075565" cy="506676"/>
          </a:xfrm>
        </p:grpSpPr>
        <p:sp>
          <p:nvSpPr>
            <p:cNvPr id="40" name="Pentagon 43">
              <a:extLst>
                <a:ext uri="{FF2B5EF4-FFF2-40B4-BE49-F238E27FC236}">
                  <a16:creationId xmlns:a16="http://schemas.microsoft.com/office/drawing/2014/main" id="{151F46F6-3BC3-26F7-E761-CEB215129042}"/>
                </a:ext>
              </a:extLst>
            </p:cNvPr>
            <p:cNvSpPr/>
            <p:nvPr/>
          </p:nvSpPr>
          <p:spPr>
            <a:xfrm>
              <a:off x="4784520" y="2803376"/>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41" name="Pentagon 42">
              <a:extLst>
                <a:ext uri="{FF2B5EF4-FFF2-40B4-BE49-F238E27FC236}">
                  <a16:creationId xmlns:a16="http://schemas.microsoft.com/office/drawing/2014/main" id="{CC8D1748-B058-DA47-B8B0-468B8251F96D}"/>
                </a:ext>
              </a:extLst>
            </p:cNvPr>
            <p:cNvSpPr/>
            <p:nvPr/>
          </p:nvSpPr>
          <p:spPr>
            <a:xfrm>
              <a:off x="4693613" y="2803664"/>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42" name="Pentagon 40">
              <a:extLst>
                <a:ext uri="{FF2B5EF4-FFF2-40B4-BE49-F238E27FC236}">
                  <a16:creationId xmlns:a16="http://schemas.microsoft.com/office/drawing/2014/main" id="{9F30DBC4-4B66-22F0-397F-1FF603BDD2B9}"/>
                </a:ext>
              </a:extLst>
            </p:cNvPr>
            <p:cNvSpPr/>
            <p:nvPr/>
          </p:nvSpPr>
          <p:spPr>
            <a:xfrm>
              <a:off x="4602706" y="2803951"/>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BUSINESS BENEFITS</a:t>
              </a:r>
            </a:p>
          </p:txBody>
        </p:sp>
      </p:grpSp>
      <p:grpSp>
        <p:nvGrpSpPr>
          <p:cNvPr id="61" name="Group 60">
            <a:extLst>
              <a:ext uri="{FF2B5EF4-FFF2-40B4-BE49-F238E27FC236}">
                <a16:creationId xmlns:a16="http://schemas.microsoft.com/office/drawing/2014/main" id="{9694D011-BA50-9245-E742-3578D81F923E}"/>
              </a:ext>
            </a:extLst>
          </p:cNvPr>
          <p:cNvGrpSpPr>
            <a:grpSpLocks noChangeAspect="1"/>
          </p:cNvGrpSpPr>
          <p:nvPr/>
        </p:nvGrpSpPr>
        <p:grpSpPr>
          <a:xfrm>
            <a:off x="7306435" y="4437250"/>
            <a:ext cx="365760" cy="355078"/>
            <a:chOff x="985962" y="4707478"/>
            <a:chExt cx="1598362" cy="1599965"/>
          </a:xfrm>
          <a:solidFill>
            <a:srgbClr val="767171"/>
          </a:solidFill>
        </p:grpSpPr>
        <p:sp>
          <p:nvSpPr>
            <p:cNvPr id="62" name="Freeform 64">
              <a:extLst>
                <a:ext uri="{FF2B5EF4-FFF2-40B4-BE49-F238E27FC236}">
                  <a16:creationId xmlns:a16="http://schemas.microsoft.com/office/drawing/2014/main" id="{70C7E959-CA37-89C2-6619-7125309227C1}"/>
                </a:ext>
              </a:extLst>
            </p:cNvPr>
            <p:cNvSpPr>
              <a:spLocks/>
            </p:cNvSpPr>
            <p:nvPr/>
          </p:nvSpPr>
          <p:spPr bwMode="auto">
            <a:xfrm>
              <a:off x="1282400" y="5112877"/>
              <a:ext cx="897326" cy="897327"/>
            </a:xfrm>
            <a:custGeom>
              <a:avLst/>
              <a:gdLst>
                <a:gd name="T0" fmla="*/ 0 w 474"/>
                <a:gd name="T1" fmla="*/ 237 h 474"/>
                <a:gd name="T2" fmla="*/ 237 w 474"/>
                <a:gd name="T3" fmla="*/ 474 h 474"/>
                <a:gd name="T4" fmla="*/ 474 w 474"/>
                <a:gd name="T5" fmla="*/ 237 h 474"/>
                <a:gd name="T6" fmla="*/ 452 w 474"/>
                <a:gd name="T7" fmla="*/ 137 h 474"/>
                <a:gd name="T8" fmla="*/ 390 w 474"/>
                <a:gd name="T9" fmla="*/ 198 h 474"/>
                <a:gd name="T10" fmla="*/ 395 w 474"/>
                <a:gd name="T11" fmla="*/ 237 h 474"/>
                <a:gd name="T12" fmla="*/ 237 w 474"/>
                <a:gd name="T13" fmla="*/ 395 h 474"/>
                <a:gd name="T14" fmla="*/ 79 w 474"/>
                <a:gd name="T15" fmla="*/ 237 h 474"/>
                <a:gd name="T16" fmla="*/ 237 w 474"/>
                <a:gd name="T17" fmla="*/ 79 h 474"/>
                <a:gd name="T18" fmla="*/ 276 w 474"/>
                <a:gd name="T19" fmla="*/ 84 h 474"/>
                <a:gd name="T20" fmla="*/ 337 w 474"/>
                <a:gd name="T21" fmla="*/ 22 h 474"/>
                <a:gd name="T22" fmla="*/ 237 w 474"/>
                <a:gd name="T23" fmla="*/ 0 h 474"/>
                <a:gd name="T24" fmla="*/ 0 w 474"/>
                <a:gd name="T2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4" h="474">
                  <a:moveTo>
                    <a:pt x="0" y="237"/>
                  </a:moveTo>
                  <a:cubicBezTo>
                    <a:pt x="0" y="368"/>
                    <a:pt x="106" y="474"/>
                    <a:pt x="237" y="474"/>
                  </a:cubicBezTo>
                  <a:cubicBezTo>
                    <a:pt x="368" y="474"/>
                    <a:pt x="474" y="368"/>
                    <a:pt x="474" y="237"/>
                  </a:cubicBezTo>
                  <a:cubicBezTo>
                    <a:pt x="474" y="201"/>
                    <a:pt x="466" y="167"/>
                    <a:pt x="452" y="137"/>
                  </a:cubicBezTo>
                  <a:cubicBezTo>
                    <a:pt x="390" y="198"/>
                    <a:pt x="390" y="198"/>
                    <a:pt x="390" y="198"/>
                  </a:cubicBezTo>
                  <a:cubicBezTo>
                    <a:pt x="393" y="210"/>
                    <a:pt x="395" y="223"/>
                    <a:pt x="395" y="237"/>
                  </a:cubicBezTo>
                  <a:cubicBezTo>
                    <a:pt x="395" y="324"/>
                    <a:pt x="324" y="395"/>
                    <a:pt x="237" y="395"/>
                  </a:cubicBezTo>
                  <a:cubicBezTo>
                    <a:pt x="150" y="395"/>
                    <a:pt x="79" y="324"/>
                    <a:pt x="79" y="237"/>
                  </a:cubicBezTo>
                  <a:cubicBezTo>
                    <a:pt x="79" y="150"/>
                    <a:pt x="150" y="79"/>
                    <a:pt x="237" y="79"/>
                  </a:cubicBezTo>
                  <a:cubicBezTo>
                    <a:pt x="251" y="79"/>
                    <a:pt x="264" y="81"/>
                    <a:pt x="276" y="84"/>
                  </a:cubicBezTo>
                  <a:cubicBezTo>
                    <a:pt x="337" y="22"/>
                    <a:pt x="337" y="22"/>
                    <a:pt x="337" y="22"/>
                  </a:cubicBezTo>
                  <a:cubicBezTo>
                    <a:pt x="307" y="8"/>
                    <a:pt x="273" y="0"/>
                    <a:pt x="237" y="0"/>
                  </a:cubicBezTo>
                  <a:cubicBezTo>
                    <a:pt x="106" y="0"/>
                    <a:pt x="0" y="106"/>
                    <a:pt x="0" y="2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3" name="Freeform 65">
              <a:extLst>
                <a:ext uri="{FF2B5EF4-FFF2-40B4-BE49-F238E27FC236}">
                  <a16:creationId xmlns:a16="http://schemas.microsoft.com/office/drawing/2014/main" id="{4C9D7EA9-8156-09E8-D961-B21BBD26081F}"/>
                </a:ext>
              </a:extLst>
            </p:cNvPr>
            <p:cNvSpPr>
              <a:spLocks/>
            </p:cNvSpPr>
            <p:nvPr/>
          </p:nvSpPr>
          <p:spPr bwMode="auto">
            <a:xfrm>
              <a:off x="1582043" y="4707478"/>
              <a:ext cx="1002281" cy="1003083"/>
            </a:xfrm>
            <a:custGeom>
              <a:avLst/>
              <a:gdLst>
                <a:gd name="T0" fmla="*/ 408 w 530"/>
                <a:gd name="T1" fmla="*/ 122 h 530"/>
                <a:gd name="T2" fmla="*/ 408 w 530"/>
                <a:gd name="T3" fmla="*/ 0 h 530"/>
                <a:gd name="T4" fmla="*/ 298 w 530"/>
                <a:gd name="T5" fmla="*/ 110 h 530"/>
                <a:gd name="T6" fmla="*/ 273 w 530"/>
                <a:gd name="T7" fmla="*/ 209 h 530"/>
                <a:gd name="T8" fmla="*/ 106 w 530"/>
                <a:gd name="T9" fmla="*/ 377 h 530"/>
                <a:gd name="T10" fmla="*/ 79 w 530"/>
                <a:gd name="T11" fmla="*/ 372 h 530"/>
                <a:gd name="T12" fmla="*/ 0 w 530"/>
                <a:gd name="T13" fmla="*/ 451 h 530"/>
                <a:gd name="T14" fmla="*/ 79 w 530"/>
                <a:gd name="T15" fmla="*/ 530 h 530"/>
                <a:gd name="T16" fmla="*/ 158 w 530"/>
                <a:gd name="T17" fmla="*/ 451 h 530"/>
                <a:gd name="T18" fmla="*/ 153 w 530"/>
                <a:gd name="T19" fmla="*/ 424 h 530"/>
                <a:gd name="T20" fmla="*/ 321 w 530"/>
                <a:gd name="T21" fmla="*/ 257 h 530"/>
                <a:gd name="T22" fmla="*/ 420 w 530"/>
                <a:gd name="T23" fmla="*/ 232 h 530"/>
                <a:gd name="T24" fmla="*/ 530 w 530"/>
                <a:gd name="T25" fmla="*/ 122 h 530"/>
                <a:gd name="T26" fmla="*/ 408 w 530"/>
                <a:gd name="T27" fmla="*/ 1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530">
                  <a:moveTo>
                    <a:pt x="408" y="122"/>
                  </a:moveTo>
                  <a:cubicBezTo>
                    <a:pt x="408" y="0"/>
                    <a:pt x="408" y="0"/>
                    <a:pt x="408" y="0"/>
                  </a:cubicBezTo>
                  <a:cubicBezTo>
                    <a:pt x="298" y="110"/>
                    <a:pt x="298" y="110"/>
                    <a:pt x="298" y="110"/>
                  </a:cubicBezTo>
                  <a:cubicBezTo>
                    <a:pt x="273" y="209"/>
                    <a:pt x="273" y="209"/>
                    <a:pt x="273" y="209"/>
                  </a:cubicBezTo>
                  <a:cubicBezTo>
                    <a:pt x="106" y="377"/>
                    <a:pt x="106" y="377"/>
                    <a:pt x="106" y="377"/>
                  </a:cubicBezTo>
                  <a:cubicBezTo>
                    <a:pt x="98" y="374"/>
                    <a:pt x="89" y="372"/>
                    <a:pt x="79" y="372"/>
                  </a:cubicBezTo>
                  <a:cubicBezTo>
                    <a:pt x="36" y="372"/>
                    <a:pt x="0" y="407"/>
                    <a:pt x="0" y="451"/>
                  </a:cubicBezTo>
                  <a:cubicBezTo>
                    <a:pt x="0" y="494"/>
                    <a:pt x="36" y="530"/>
                    <a:pt x="79" y="530"/>
                  </a:cubicBezTo>
                  <a:cubicBezTo>
                    <a:pt x="123" y="530"/>
                    <a:pt x="158" y="494"/>
                    <a:pt x="158" y="451"/>
                  </a:cubicBezTo>
                  <a:cubicBezTo>
                    <a:pt x="158" y="441"/>
                    <a:pt x="156" y="432"/>
                    <a:pt x="153" y="424"/>
                  </a:cubicBezTo>
                  <a:cubicBezTo>
                    <a:pt x="321" y="257"/>
                    <a:pt x="321" y="257"/>
                    <a:pt x="321" y="257"/>
                  </a:cubicBezTo>
                  <a:cubicBezTo>
                    <a:pt x="420" y="232"/>
                    <a:pt x="420" y="232"/>
                    <a:pt x="420" y="232"/>
                  </a:cubicBezTo>
                  <a:cubicBezTo>
                    <a:pt x="530" y="122"/>
                    <a:pt x="530" y="122"/>
                    <a:pt x="530" y="122"/>
                  </a:cubicBezTo>
                  <a:lnTo>
                    <a:pt x="408" y="1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4" name="Freeform 66">
              <a:extLst>
                <a:ext uri="{FF2B5EF4-FFF2-40B4-BE49-F238E27FC236}">
                  <a16:creationId xmlns:a16="http://schemas.microsoft.com/office/drawing/2014/main" id="{8CFEC76A-11AB-D752-747E-F332FE95B53F}"/>
                </a:ext>
              </a:extLst>
            </p:cNvPr>
            <p:cNvSpPr>
              <a:spLocks/>
            </p:cNvSpPr>
            <p:nvPr/>
          </p:nvSpPr>
          <p:spPr bwMode="auto">
            <a:xfrm>
              <a:off x="2261447" y="5249079"/>
              <a:ext cx="139406" cy="33650"/>
            </a:xfrm>
            <a:custGeom>
              <a:avLst/>
              <a:gdLst>
                <a:gd name="T0" fmla="*/ 174 w 174"/>
                <a:gd name="T1" fmla="*/ 0 h 42"/>
                <a:gd name="T2" fmla="*/ 0 w 174"/>
                <a:gd name="T3" fmla="*/ 42 h 42"/>
                <a:gd name="T4" fmla="*/ 174 w 174"/>
                <a:gd name="T5" fmla="*/ 0 h 42"/>
              </a:gdLst>
              <a:ahLst/>
              <a:cxnLst>
                <a:cxn ang="0">
                  <a:pos x="T0" y="T1"/>
                </a:cxn>
                <a:cxn ang="0">
                  <a:pos x="T2" y="T3"/>
                </a:cxn>
                <a:cxn ang="0">
                  <a:pos x="T4" y="T5"/>
                </a:cxn>
              </a:cxnLst>
              <a:rect l="0" t="0" r="r" b="b"/>
              <a:pathLst>
                <a:path w="174" h="42">
                  <a:moveTo>
                    <a:pt x="174" y="0"/>
                  </a:moveTo>
                  <a:lnTo>
                    <a:pt x="0" y="42"/>
                  </a:lnTo>
                  <a:lnTo>
                    <a:pt x="17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5" name="Freeform 67">
              <a:extLst>
                <a:ext uri="{FF2B5EF4-FFF2-40B4-BE49-F238E27FC236}">
                  <a16:creationId xmlns:a16="http://schemas.microsoft.com/office/drawing/2014/main" id="{D1B979CC-E1BF-60F4-4E16-B24696E4F18D}"/>
                </a:ext>
              </a:extLst>
            </p:cNvPr>
            <p:cNvSpPr>
              <a:spLocks/>
            </p:cNvSpPr>
            <p:nvPr/>
          </p:nvSpPr>
          <p:spPr bwMode="auto">
            <a:xfrm>
              <a:off x="985962" y="4813234"/>
              <a:ext cx="1492606" cy="1494209"/>
            </a:xfrm>
            <a:custGeom>
              <a:avLst/>
              <a:gdLst>
                <a:gd name="T0" fmla="*/ 748 w 789"/>
                <a:gd name="T1" fmla="*/ 230 h 789"/>
                <a:gd name="T2" fmla="*/ 748 w 789"/>
                <a:gd name="T3" fmla="*/ 230 h 789"/>
                <a:gd name="T4" fmla="*/ 674 w 789"/>
                <a:gd name="T5" fmla="*/ 248 h 789"/>
                <a:gd name="T6" fmla="*/ 710 w 789"/>
                <a:gd name="T7" fmla="*/ 395 h 789"/>
                <a:gd name="T8" fmla="*/ 394 w 789"/>
                <a:gd name="T9" fmla="*/ 711 h 789"/>
                <a:gd name="T10" fmla="*/ 78 w 789"/>
                <a:gd name="T11" fmla="*/ 395 h 789"/>
                <a:gd name="T12" fmla="*/ 394 w 789"/>
                <a:gd name="T13" fmla="*/ 79 h 789"/>
                <a:gd name="T14" fmla="*/ 541 w 789"/>
                <a:gd name="T15" fmla="*/ 115 h 789"/>
                <a:gd name="T16" fmla="*/ 559 w 789"/>
                <a:gd name="T17" fmla="*/ 41 h 789"/>
                <a:gd name="T18" fmla="*/ 559 w 789"/>
                <a:gd name="T19" fmla="*/ 41 h 789"/>
                <a:gd name="T20" fmla="*/ 560 w 789"/>
                <a:gd name="T21" fmla="*/ 37 h 789"/>
                <a:gd name="T22" fmla="*/ 394 w 789"/>
                <a:gd name="T23" fmla="*/ 0 h 789"/>
                <a:gd name="T24" fmla="*/ 0 w 789"/>
                <a:gd name="T25" fmla="*/ 395 h 789"/>
                <a:gd name="T26" fmla="*/ 394 w 789"/>
                <a:gd name="T27" fmla="*/ 789 h 789"/>
                <a:gd name="T28" fmla="*/ 789 w 789"/>
                <a:gd name="T29" fmla="*/ 395 h 789"/>
                <a:gd name="T30" fmla="*/ 752 w 789"/>
                <a:gd name="T31" fmla="*/ 229 h 789"/>
                <a:gd name="T32" fmla="*/ 748 w 789"/>
                <a:gd name="T33" fmla="*/ 23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789">
                  <a:moveTo>
                    <a:pt x="748" y="230"/>
                  </a:moveTo>
                  <a:cubicBezTo>
                    <a:pt x="748" y="230"/>
                    <a:pt x="748" y="230"/>
                    <a:pt x="748" y="230"/>
                  </a:cubicBezTo>
                  <a:cubicBezTo>
                    <a:pt x="674" y="248"/>
                    <a:pt x="674" y="248"/>
                    <a:pt x="674" y="248"/>
                  </a:cubicBezTo>
                  <a:cubicBezTo>
                    <a:pt x="697" y="292"/>
                    <a:pt x="710" y="342"/>
                    <a:pt x="710" y="395"/>
                  </a:cubicBezTo>
                  <a:cubicBezTo>
                    <a:pt x="710" y="569"/>
                    <a:pt x="568" y="711"/>
                    <a:pt x="394" y="711"/>
                  </a:cubicBezTo>
                  <a:cubicBezTo>
                    <a:pt x="220" y="711"/>
                    <a:pt x="78" y="569"/>
                    <a:pt x="78" y="395"/>
                  </a:cubicBezTo>
                  <a:cubicBezTo>
                    <a:pt x="78" y="220"/>
                    <a:pt x="220" y="79"/>
                    <a:pt x="394" y="79"/>
                  </a:cubicBezTo>
                  <a:cubicBezTo>
                    <a:pt x="447" y="79"/>
                    <a:pt x="497" y="92"/>
                    <a:pt x="541" y="115"/>
                  </a:cubicBezTo>
                  <a:cubicBezTo>
                    <a:pt x="559" y="41"/>
                    <a:pt x="559" y="41"/>
                    <a:pt x="559" y="41"/>
                  </a:cubicBezTo>
                  <a:cubicBezTo>
                    <a:pt x="559" y="41"/>
                    <a:pt x="559" y="41"/>
                    <a:pt x="559" y="41"/>
                  </a:cubicBezTo>
                  <a:cubicBezTo>
                    <a:pt x="560" y="37"/>
                    <a:pt x="560" y="37"/>
                    <a:pt x="560" y="37"/>
                  </a:cubicBezTo>
                  <a:cubicBezTo>
                    <a:pt x="510" y="13"/>
                    <a:pt x="453" y="0"/>
                    <a:pt x="394" y="0"/>
                  </a:cubicBezTo>
                  <a:cubicBezTo>
                    <a:pt x="176" y="0"/>
                    <a:pt x="0" y="177"/>
                    <a:pt x="0" y="395"/>
                  </a:cubicBezTo>
                  <a:cubicBezTo>
                    <a:pt x="0" y="613"/>
                    <a:pt x="176" y="789"/>
                    <a:pt x="394" y="789"/>
                  </a:cubicBezTo>
                  <a:cubicBezTo>
                    <a:pt x="612" y="789"/>
                    <a:pt x="789" y="613"/>
                    <a:pt x="789" y="395"/>
                  </a:cubicBezTo>
                  <a:cubicBezTo>
                    <a:pt x="789" y="336"/>
                    <a:pt x="776" y="279"/>
                    <a:pt x="752" y="229"/>
                  </a:cubicBezTo>
                  <a:lnTo>
                    <a:pt x="748" y="2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66" name="Freeform 68">
              <a:extLst>
                <a:ext uri="{FF2B5EF4-FFF2-40B4-BE49-F238E27FC236}">
                  <a16:creationId xmlns:a16="http://schemas.microsoft.com/office/drawing/2014/main" id="{97DFFD71-F452-FC46-F17E-50500C9B8271}"/>
                </a:ext>
              </a:extLst>
            </p:cNvPr>
            <p:cNvSpPr>
              <a:spLocks/>
            </p:cNvSpPr>
            <p:nvPr/>
          </p:nvSpPr>
          <p:spPr bwMode="auto">
            <a:xfrm>
              <a:off x="2009074" y="4890949"/>
              <a:ext cx="34451" cy="140207"/>
            </a:xfrm>
            <a:custGeom>
              <a:avLst/>
              <a:gdLst>
                <a:gd name="T0" fmla="*/ 0 w 43"/>
                <a:gd name="T1" fmla="*/ 175 h 175"/>
                <a:gd name="T2" fmla="*/ 43 w 43"/>
                <a:gd name="T3" fmla="*/ 0 h 175"/>
                <a:gd name="T4" fmla="*/ 43 w 43"/>
                <a:gd name="T5" fmla="*/ 0 h 175"/>
                <a:gd name="T6" fmla="*/ 0 w 43"/>
                <a:gd name="T7" fmla="*/ 175 h 175"/>
              </a:gdLst>
              <a:ahLst/>
              <a:cxnLst>
                <a:cxn ang="0">
                  <a:pos x="T0" y="T1"/>
                </a:cxn>
                <a:cxn ang="0">
                  <a:pos x="T2" y="T3"/>
                </a:cxn>
                <a:cxn ang="0">
                  <a:pos x="T4" y="T5"/>
                </a:cxn>
                <a:cxn ang="0">
                  <a:pos x="T6" y="T7"/>
                </a:cxn>
              </a:cxnLst>
              <a:rect l="0" t="0" r="r" b="b"/>
              <a:pathLst>
                <a:path w="43" h="175">
                  <a:moveTo>
                    <a:pt x="0" y="175"/>
                  </a:moveTo>
                  <a:lnTo>
                    <a:pt x="43" y="0"/>
                  </a:lnTo>
                  <a:lnTo>
                    <a:pt x="43" y="0"/>
                  </a:lnTo>
                  <a:lnTo>
                    <a:pt x="0" y="17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67" name="TextBox 66">
            <a:extLst>
              <a:ext uri="{FF2B5EF4-FFF2-40B4-BE49-F238E27FC236}">
                <a16:creationId xmlns:a16="http://schemas.microsoft.com/office/drawing/2014/main" id="{BE5C1DCB-183F-828B-A0DD-D37A8FE004F9}"/>
              </a:ext>
            </a:extLst>
          </p:cNvPr>
          <p:cNvSpPr txBox="1"/>
          <p:nvPr/>
        </p:nvSpPr>
        <p:spPr>
          <a:xfrm>
            <a:off x="6794078" y="4923591"/>
            <a:ext cx="1404257" cy="147732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0"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Increased Efficiency</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The model streamlined the lead qualification, reducing the time partners spent on low-potential prospects.</a:t>
            </a:r>
          </a:p>
        </p:txBody>
      </p:sp>
      <p:sp>
        <p:nvSpPr>
          <p:cNvPr id="68" name="TextBox 67">
            <a:extLst>
              <a:ext uri="{FF2B5EF4-FFF2-40B4-BE49-F238E27FC236}">
                <a16:creationId xmlns:a16="http://schemas.microsoft.com/office/drawing/2014/main" id="{B046E12D-E0BD-02C9-68A0-A95B24D54C66}"/>
              </a:ext>
            </a:extLst>
          </p:cNvPr>
          <p:cNvSpPr txBox="1"/>
          <p:nvPr/>
        </p:nvSpPr>
        <p:spPr>
          <a:xfrm>
            <a:off x="9453871" y="4938056"/>
            <a:ext cx="1125623" cy="1400383"/>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1"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Realtime : </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The algorithms were integrated to client's ecosystem for live updates</a:t>
            </a:r>
          </a:p>
        </p:txBody>
      </p:sp>
      <p:pic>
        <p:nvPicPr>
          <p:cNvPr id="69" name="Graphic 68" descr="Laptop">
            <a:extLst>
              <a:ext uri="{FF2B5EF4-FFF2-40B4-BE49-F238E27FC236}">
                <a16:creationId xmlns:a16="http://schemas.microsoft.com/office/drawing/2014/main" id="{94C66613-C175-AC0C-9DAC-B9A02D2E8E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17741" y="4366808"/>
            <a:ext cx="548640" cy="548640"/>
          </a:xfrm>
          <a:prstGeom prst="rect">
            <a:avLst/>
          </a:prstGeom>
        </p:spPr>
      </p:pic>
      <p:grpSp>
        <p:nvGrpSpPr>
          <p:cNvPr id="70" name="Group 134153">
            <a:extLst>
              <a:ext uri="{FF2B5EF4-FFF2-40B4-BE49-F238E27FC236}">
                <a16:creationId xmlns:a16="http://schemas.microsoft.com/office/drawing/2014/main" id="{FA2C3503-CC14-090E-43DB-1E272C9E11A1}"/>
              </a:ext>
            </a:extLst>
          </p:cNvPr>
          <p:cNvGrpSpPr>
            <a:grpSpLocks noChangeAspect="1"/>
          </p:cNvGrpSpPr>
          <p:nvPr/>
        </p:nvGrpSpPr>
        <p:grpSpPr>
          <a:xfrm>
            <a:off x="8626288" y="4413002"/>
            <a:ext cx="457200" cy="395808"/>
            <a:chOff x="998538" y="2127250"/>
            <a:chExt cx="2381249" cy="2255838"/>
          </a:xfrm>
          <a:solidFill>
            <a:srgbClr val="767171"/>
          </a:solidFill>
        </p:grpSpPr>
        <p:sp>
          <p:nvSpPr>
            <p:cNvPr id="71" name="Freeform 23">
              <a:extLst>
                <a:ext uri="{FF2B5EF4-FFF2-40B4-BE49-F238E27FC236}">
                  <a16:creationId xmlns:a16="http://schemas.microsoft.com/office/drawing/2014/main" id="{A41341B1-EE17-EEDA-9C78-AFF77AAB552B}"/>
                </a:ext>
              </a:extLst>
            </p:cNvPr>
            <p:cNvSpPr>
              <a:spLocks/>
            </p:cNvSpPr>
            <p:nvPr/>
          </p:nvSpPr>
          <p:spPr bwMode="auto">
            <a:xfrm>
              <a:off x="998538" y="3387725"/>
              <a:ext cx="2381249" cy="995363"/>
            </a:xfrm>
            <a:custGeom>
              <a:avLst/>
              <a:gdLst>
                <a:gd name="T0" fmla="*/ 337 w 359"/>
                <a:gd name="T1" fmla="*/ 61 h 150"/>
                <a:gd name="T2" fmla="*/ 208 w 359"/>
                <a:gd name="T3" fmla="*/ 139 h 150"/>
                <a:gd name="T4" fmla="*/ 160 w 359"/>
                <a:gd name="T5" fmla="*/ 141 h 150"/>
                <a:gd name="T6" fmla="*/ 101 w 359"/>
                <a:gd name="T7" fmla="*/ 120 h 150"/>
                <a:gd name="T8" fmla="*/ 62 w 359"/>
                <a:gd name="T9" fmla="*/ 120 h 150"/>
                <a:gd name="T10" fmla="*/ 42 w 359"/>
                <a:gd name="T11" fmla="*/ 132 h 150"/>
                <a:gd name="T12" fmla="*/ 0 w 359"/>
                <a:gd name="T13" fmla="*/ 38 h 150"/>
                <a:gd name="T14" fmla="*/ 56 w 359"/>
                <a:gd name="T15" fmla="*/ 13 h 150"/>
                <a:gd name="T16" fmla="*/ 119 w 359"/>
                <a:gd name="T17" fmla="*/ 18 h 150"/>
                <a:gd name="T18" fmla="*/ 154 w 359"/>
                <a:gd name="T19" fmla="*/ 42 h 150"/>
                <a:gd name="T20" fmla="*/ 204 w 359"/>
                <a:gd name="T21" fmla="*/ 57 h 150"/>
                <a:gd name="T22" fmla="*/ 237 w 359"/>
                <a:gd name="T23" fmla="*/ 72 h 150"/>
                <a:gd name="T24" fmla="*/ 211 w 359"/>
                <a:gd name="T25" fmla="*/ 87 h 150"/>
                <a:gd name="T26" fmla="*/ 163 w 359"/>
                <a:gd name="T27" fmla="*/ 87 h 150"/>
                <a:gd name="T28" fmla="*/ 111 w 359"/>
                <a:gd name="T29" fmla="*/ 75 h 150"/>
                <a:gd name="T30" fmla="*/ 163 w 359"/>
                <a:gd name="T31" fmla="*/ 102 h 150"/>
                <a:gd name="T32" fmla="*/ 212 w 359"/>
                <a:gd name="T33" fmla="*/ 102 h 150"/>
                <a:gd name="T34" fmla="*/ 252 w 359"/>
                <a:gd name="T35" fmla="*/ 72 h 150"/>
                <a:gd name="T36" fmla="*/ 191 w 359"/>
                <a:gd name="T37" fmla="*/ 42 h 150"/>
                <a:gd name="T38" fmla="*/ 183 w 359"/>
                <a:gd name="T39" fmla="*/ 42 h 150"/>
                <a:gd name="T40" fmla="*/ 187 w 359"/>
                <a:gd name="T41" fmla="*/ 39 h 150"/>
                <a:gd name="T42" fmla="*/ 211 w 359"/>
                <a:gd name="T43" fmla="*/ 25 h 150"/>
                <a:gd name="T44" fmla="*/ 261 w 359"/>
                <a:gd name="T45" fmla="*/ 24 h 150"/>
                <a:gd name="T46" fmla="*/ 289 w 359"/>
                <a:gd name="T47" fmla="*/ 13 h 150"/>
                <a:gd name="T48" fmla="*/ 306 w 359"/>
                <a:gd name="T49" fmla="*/ 31 h 150"/>
                <a:gd name="T50" fmla="*/ 351 w 359"/>
                <a:gd name="T51" fmla="*/ 29 h 150"/>
                <a:gd name="T52" fmla="*/ 337 w 359"/>
                <a:gd name="T53" fmla="*/ 6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9" h="150">
                  <a:moveTo>
                    <a:pt x="337" y="61"/>
                  </a:moveTo>
                  <a:cubicBezTo>
                    <a:pt x="326" y="69"/>
                    <a:pt x="223" y="130"/>
                    <a:pt x="208" y="139"/>
                  </a:cubicBezTo>
                  <a:cubicBezTo>
                    <a:pt x="191" y="149"/>
                    <a:pt x="186" y="150"/>
                    <a:pt x="160" y="141"/>
                  </a:cubicBezTo>
                  <a:cubicBezTo>
                    <a:pt x="143" y="136"/>
                    <a:pt x="119" y="128"/>
                    <a:pt x="101" y="120"/>
                  </a:cubicBezTo>
                  <a:cubicBezTo>
                    <a:pt x="85" y="112"/>
                    <a:pt x="74" y="112"/>
                    <a:pt x="62" y="120"/>
                  </a:cubicBezTo>
                  <a:cubicBezTo>
                    <a:pt x="42" y="132"/>
                    <a:pt x="42" y="132"/>
                    <a:pt x="42" y="132"/>
                  </a:cubicBezTo>
                  <a:cubicBezTo>
                    <a:pt x="0" y="38"/>
                    <a:pt x="0" y="38"/>
                    <a:pt x="0" y="38"/>
                  </a:cubicBezTo>
                  <a:cubicBezTo>
                    <a:pt x="0" y="38"/>
                    <a:pt x="35" y="21"/>
                    <a:pt x="56" y="13"/>
                  </a:cubicBezTo>
                  <a:cubicBezTo>
                    <a:pt x="90" y="0"/>
                    <a:pt x="100" y="6"/>
                    <a:pt x="119" y="18"/>
                  </a:cubicBezTo>
                  <a:cubicBezTo>
                    <a:pt x="127" y="23"/>
                    <a:pt x="154" y="42"/>
                    <a:pt x="154" y="42"/>
                  </a:cubicBezTo>
                  <a:cubicBezTo>
                    <a:pt x="154" y="42"/>
                    <a:pt x="170" y="57"/>
                    <a:pt x="204" y="57"/>
                  </a:cubicBezTo>
                  <a:cubicBezTo>
                    <a:pt x="224" y="57"/>
                    <a:pt x="237" y="60"/>
                    <a:pt x="237" y="72"/>
                  </a:cubicBezTo>
                  <a:cubicBezTo>
                    <a:pt x="237" y="86"/>
                    <a:pt x="212" y="87"/>
                    <a:pt x="211" y="87"/>
                  </a:cubicBezTo>
                  <a:cubicBezTo>
                    <a:pt x="163" y="87"/>
                    <a:pt x="163" y="87"/>
                    <a:pt x="163" y="87"/>
                  </a:cubicBezTo>
                  <a:cubicBezTo>
                    <a:pt x="141" y="87"/>
                    <a:pt x="111" y="75"/>
                    <a:pt x="111" y="75"/>
                  </a:cubicBezTo>
                  <a:cubicBezTo>
                    <a:pt x="111" y="75"/>
                    <a:pt x="136" y="102"/>
                    <a:pt x="163" y="102"/>
                  </a:cubicBezTo>
                  <a:cubicBezTo>
                    <a:pt x="212" y="102"/>
                    <a:pt x="212" y="102"/>
                    <a:pt x="212" y="102"/>
                  </a:cubicBezTo>
                  <a:cubicBezTo>
                    <a:pt x="226" y="102"/>
                    <a:pt x="252" y="95"/>
                    <a:pt x="252" y="72"/>
                  </a:cubicBezTo>
                  <a:cubicBezTo>
                    <a:pt x="252" y="42"/>
                    <a:pt x="225" y="42"/>
                    <a:pt x="191" y="42"/>
                  </a:cubicBezTo>
                  <a:cubicBezTo>
                    <a:pt x="188" y="42"/>
                    <a:pt x="186" y="42"/>
                    <a:pt x="183" y="42"/>
                  </a:cubicBezTo>
                  <a:cubicBezTo>
                    <a:pt x="185" y="41"/>
                    <a:pt x="186" y="40"/>
                    <a:pt x="187" y="39"/>
                  </a:cubicBezTo>
                  <a:cubicBezTo>
                    <a:pt x="194" y="36"/>
                    <a:pt x="202" y="31"/>
                    <a:pt x="211" y="25"/>
                  </a:cubicBezTo>
                  <a:cubicBezTo>
                    <a:pt x="236" y="10"/>
                    <a:pt x="248" y="8"/>
                    <a:pt x="261" y="24"/>
                  </a:cubicBezTo>
                  <a:cubicBezTo>
                    <a:pt x="269" y="15"/>
                    <a:pt x="280" y="13"/>
                    <a:pt x="289" y="13"/>
                  </a:cubicBezTo>
                  <a:cubicBezTo>
                    <a:pt x="299" y="13"/>
                    <a:pt x="308" y="20"/>
                    <a:pt x="306" y="31"/>
                  </a:cubicBezTo>
                  <a:cubicBezTo>
                    <a:pt x="332" y="15"/>
                    <a:pt x="345" y="21"/>
                    <a:pt x="351" y="29"/>
                  </a:cubicBezTo>
                  <a:cubicBezTo>
                    <a:pt x="359" y="39"/>
                    <a:pt x="354" y="50"/>
                    <a:pt x="337"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72" name="Freeform 24">
              <a:extLst>
                <a:ext uri="{FF2B5EF4-FFF2-40B4-BE49-F238E27FC236}">
                  <a16:creationId xmlns:a16="http://schemas.microsoft.com/office/drawing/2014/main" id="{3033D23D-8D14-51DC-75B9-023641533C93}"/>
                </a:ext>
              </a:extLst>
            </p:cNvPr>
            <p:cNvSpPr>
              <a:spLocks noEditPoints="1"/>
            </p:cNvSpPr>
            <p:nvPr/>
          </p:nvSpPr>
          <p:spPr bwMode="auto">
            <a:xfrm>
              <a:off x="1270000" y="2127250"/>
              <a:ext cx="889000" cy="869950"/>
            </a:xfrm>
            <a:custGeom>
              <a:avLst/>
              <a:gdLst>
                <a:gd name="T0" fmla="*/ 95 w 134"/>
                <a:gd name="T1" fmla="*/ 110 h 131"/>
                <a:gd name="T2" fmla="*/ 107 w 134"/>
                <a:gd name="T3" fmla="*/ 101 h 131"/>
                <a:gd name="T4" fmla="*/ 119 w 134"/>
                <a:gd name="T5" fmla="*/ 108 h 131"/>
                <a:gd name="T6" fmla="*/ 130 w 134"/>
                <a:gd name="T7" fmla="*/ 89 h 131"/>
                <a:gd name="T8" fmla="*/ 118 w 134"/>
                <a:gd name="T9" fmla="*/ 82 h 131"/>
                <a:gd name="T10" fmla="*/ 120 w 134"/>
                <a:gd name="T11" fmla="*/ 67 h 131"/>
                <a:gd name="T12" fmla="*/ 134 w 134"/>
                <a:gd name="T13" fmla="*/ 65 h 131"/>
                <a:gd name="T14" fmla="*/ 130 w 134"/>
                <a:gd name="T15" fmla="*/ 43 h 131"/>
                <a:gd name="T16" fmla="*/ 116 w 134"/>
                <a:gd name="T17" fmla="*/ 46 h 131"/>
                <a:gd name="T18" fmla="*/ 109 w 134"/>
                <a:gd name="T19" fmla="*/ 33 h 131"/>
                <a:gd name="T20" fmla="*/ 118 w 134"/>
                <a:gd name="T21" fmla="*/ 22 h 131"/>
                <a:gd name="T22" fmla="*/ 101 w 134"/>
                <a:gd name="T23" fmla="*/ 8 h 131"/>
                <a:gd name="T24" fmla="*/ 92 w 134"/>
                <a:gd name="T25" fmla="*/ 19 h 131"/>
                <a:gd name="T26" fmla="*/ 78 w 134"/>
                <a:gd name="T27" fmla="*/ 13 h 131"/>
                <a:gd name="T28" fmla="*/ 78 w 134"/>
                <a:gd name="T29" fmla="*/ 0 h 131"/>
                <a:gd name="T30" fmla="*/ 56 w 134"/>
                <a:gd name="T31" fmla="*/ 0 h 131"/>
                <a:gd name="T32" fmla="*/ 56 w 134"/>
                <a:gd name="T33" fmla="*/ 13 h 131"/>
                <a:gd name="T34" fmla="*/ 42 w 134"/>
                <a:gd name="T35" fmla="*/ 19 h 131"/>
                <a:gd name="T36" fmla="*/ 33 w 134"/>
                <a:gd name="T37" fmla="*/ 8 h 131"/>
                <a:gd name="T38" fmla="*/ 16 w 134"/>
                <a:gd name="T39" fmla="*/ 22 h 131"/>
                <a:gd name="T40" fmla="*/ 25 w 134"/>
                <a:gd name="T41" fmla="*/ 33 h 131"/>
                <a:gd name="T42" fmla="*/ 18 w 134"/>
                <a:gd name="T43" fmla="*/ 46 h 131"/>
                <a:gd name="T44" fmla="*/ 4 w 134"/>
                <a:gd name="T45" fmla="*/ 43 h 131"/>
                <a:gd name="T46" fmla="*/ 0 w 134"/>
                <a:gd name="T47" fmla="*/ 65 h 131"/>
                <a:gd name="T48" fmla="*/ 14 w 134"/>
                <a:gd name="T49" fmla="*/ 67 h 131"/>
                <a:gd name="T50" fmla="*/ 17 w 134"/>
                <a:gd name="T51" fmla="*/ 82 h 131"/>
                <a:gd name="T52" fmla="*/ 5 w 134"/>
                <a:gd name="T53" fmla="*/ 89 h 131"/>
                <a:gd name="T54" fmla="*/ 16 w 134"/>
                <a:gd name="T55" fmla="*/ 108 h 131"/>
                <a:gd name="T56" fmla="*/ 28 w 134"/>
                <a:gd name="T57" fmla="*/ 101 h 131"/>
                <a:gd name="T58" fmla="*/ 39 w 134"/>
                <a:gd name="T59" fmla="*/ 110 h 131"/>
                <a:gd name="T60" fmla="*/ 34 w 134"/>
                <a:gd name="T61" fmla="*/ 123 h 131"/>
                <a:gd name="T62" fmla="*/ 55 w 134"/>
                <a:gd name="T63" fmla="*/ 131 h 131"/>
                <a:gd name="T64" fmla="*/ 60 w 134"/>
                <a:gd name="T65" fmla="*/ 118 h 131"/>
                <a:gd name="T66" fmla="*/ 67 w 134"/>
                <a:gd name="T67" fmla="*/ 118 h 131"/>
                <a:gd name="T68" fmla="*/ 75 w 134"/>
                <a:gd name="T69" fmla="*/ 118 h 131"/>
                <a:gd name="T70" fmla="*/ 79 w 134"/>
                <a:gd name="T71" fmla="*/ 131 h 131"/>
                <a:gd name="T72" fmla="*/ 100 w 134"/>
                <a:gd name="T73" fmla="*/ 123 h 131"/>
                <a:gd name="T74" fmla="*/ 95 w 134"/>
                <a:gd name="T75" fmla="*/ 110 h 131"/>
                <a:gd name="T76" fmla="*/ 67 w 134"/>
                <a:gd name="T77" fmla="*/ 93 h 131"/>
                <a:gd name="T78" fmla="*/ 39 w 134"/>
                <a:gd name="T79" fmla="*/ 65 h 131"/>
                <a:gd name="T80" fmla="*/ 67 w 134"/>
                <a:gd name="T81" fmla="*/ 37 h 131"/>
                <a:gd name="T82" fmla="*/ 95 w 134"/>
                <a:gd name="T83" fmla="*/ 65 h 131"/>
                <a:gd name="T84" fmla="*/ 67 w 134"/>
                <a:gd name="T85" fmla="*/ 93 h 131"/>
                <a:gd name="T86" fmla="*/ 67 w 134"/>
                <a:gd name="T87" fmla="*/ 93 h 131"/>
                <a:gd name="T88" fmla="*/ 67 w 134"/>
                <a:gd name="T8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131">
                  <a:moveTo>
                    <a:pt x="95" y="110"/>
                  </a:moveTo>
                  <a:cubicBezTo>
                    <a:pt x="99" y="108"/>
                    <a:pt x="103" y="104"/>
                    <a:pt x="107" y="101"/>
                  </a:cubicBezTo>
                  <a:cubicBezTo>
                    <a:pt x="119" y="108"/>
                    <a:pt x="119" y="108"/>
                    <a:pt x="119" y="108"/>
                  </a:cubicBezTo>
                  <a:cubicBezTo>
                    <a:pt x="130" y="89"/>
                    <a:pt x="130" y="89"/>
                    <a:pt x="130" y="89"/>
                  </a:cubicBezTo>
                  <a:cubicBezTo>
                    <a:pt x="118" y="82"/>
                    <a:pt x="118" y="82"/>
                    <a:pt x="118" y="82"/>
                  </a:cubicBezTo>
                  <a:cubicBezTo>
                    <a:pt x="119" y="77"/>
                    <a:pt x="120" y="72"/>
                    <a:pt x="120" y="67"/>
                  </a:cubicBezTo>
                  <a:cubicBezTo>
                    <a:pt x="134" y="65"/>
                    <a:pt x="134" y="65"/>
                    <a:pt x="134" y="65"/>
                  </a:cubicBezTo>
                  <a:cubicBezTo>
                    <a:pt x="130" y="43"/>
                    <a:pt x="130" y="43"/>
                    <a:pt x="130" y="43"/>
                  </a:cubicBezTo>
                  <a:cubicBezTo>
                    <a:pt x="116" y="46"/>
                    <a:pt x="116" y="46"/>
                    <a:pt x="116" y="46"/>
                  </a:cubicBezTo>
                  <a:cubicBezTo>
                    <a:pt x="114" y="41"/>
                    <a:pt x="112" y="37"/>
                    <a:pt x="109" y="33"/>
                  </a:cubicBezTo>
                  <a:cubicBezTo>
                    <a:pt x="118" y="22"/>
                    <a:pt x="118" y="22"/>
                    <a:pt x="118" y="22"/>
                  </a:cubicBezTo>
                  <a:cubicBezTo>
                    <a:pt x="101" y="8"/>
                    <a:pt x="101" y="8"/>
                    <a:pt x="101" y="8"/>
                  </a:cubicBezTo>
                  <a:cubicBezTo>
                    <a:pt x="92" y="19"/>
                    <a:pt x="92" y="19"/>
                    <a:pt x="92" y="19"/>
                  </a:cubicBezTo>
                  <a:cubicBezTo>
                    <a:pt x="88" y="16"/>
                    <a:pt x="83" y="15"/>
                    <a:pt x="78" y="13"/>
                  </a:cubicBezTo>
                  <a:cubicBezTo>
                    <a:pt x="78" y="0"/>
                    <a:pt x="78" y="0"/>
                    <a:pt x="78" y="0"/>
                  </a:cubicBezTo>
                  <a:cubicBezTo>
                    <a:pt x="56" y="0"/>
                    <a:pt x="56" y="0"/>
                    <a:pt x="56" y="0"/>
                  </a:cubicBezTo>
                  <a:cubicBezTo>
                    <a:pt x="56" y="13"/>
                    <a:pt x="56" y="13"/>
                    <a:pt x="56" y="13"/>
                  </a:cubicBezTo>
                  <a:cubicBezTo>
                    <a:pt x="51" y="15"/>
                    <a:pt x="46" y="16"/>
                    <a:pt x="42" y="19"/>
                  </a:cubicBezTo>
                  <a:cubicBezTo>
                    <a:pt x="33" y="8"/>
                    <a:pt x="33" y="8"/>
                    <a:pt x="33" y="8"/>
                  </a:cubicBezTo>
                  <a:cubicBezTo>
                    <a:pt x="16" y="22"/>
                    <a:pt x="16" y="22"/>
                    <a:pt x="16" y="22"/>
                  </a:cubicBezTo>
                  <a:cubicBezTo>
                    <a:pt x="25" y="33"/>
                    <a:pt x="25" y="33"/>
                    <a:pt x="25" y="33"/>
                  </a:cubicBezTo>
                  <a:cubicBezTo>
                    <a:pt x="22" y="37"/>
                    <a:pt x="20" y="41"/>
                    <a:pt x="18" y="46"/>
                  </a:cubicBezTo>
                  <a:cubicBezTo>
                    <a:pt x="4" y="43"/>
                    <a:pt x="4" y="43"/>
                    <a:pt x="4" y="43"/>
                  </a:cubicBezTo>
                  <a:cubicBezTo>
                    <a:pt x="0" y="65"/>
                    <a:pt x="0" y="65"/>
                    <a:pt x="0" y="65"/>
                  </a:cubicBezTo>
                  <a:cubicBezTo>
                    <a:pt x="14" y="67"/>
                    <a:pt x="14" y="67"/>
                    <a:pt x="14" y="67"/>
                  </a:cubicBezTo>
                  <a:cubicBezTo>
                    <a:pt x="14" y="72"/>
                    <a:pt x="15" y="77"/>
                    <a:pt x="17" y="82"/>
                  </a:cubicBezTo>
                  <a:cubicBezTo>
                    <a:pt x="5" y="89"/>
                    <a:pt x="5" y="89"/>
                    <a:pt x="5" y="89"/>
                  </a:cubicBezTo>
                  <a:cubicBezTo>
                    <a:pt x="16" y="108"/>
                    <a:pt x="16" y="108"/>
                    <a:pt x="16" y="108"/>
                  </a:cubicBezTo>
                  <a:cubicBezTo>
                    <a:pt x="28" y="101"/>
                    <a:pt x="28" y="101"/>
                    <a:pt x="28" y="101"/>
                  </a:cubicBezTo>
                  <a:cubicBezTo>
                    <a:pt x="31" y="104"/>
                    <a:pt x="35" y="108"/>
                    <a:pt x="39" y="110"/>
                  </a:cubicBezTo>
                  <a:cubicBezTo>
                    <a:pt x="34" y="123"/>
                    <a:pt x="34" y="123"/>
                    <a:pt x="34" y="123"/>
                  </a:cubicBezTo>
                  <a:cubicBezTo>
                    <a:pt x="55" y="131"/>
                    <a:pt x="55" y="131"/>
                    <a:pt x="55" y="131"/>
                  </a:cubicBezTo>
                  <a:cubicBezTo>
                    <a:pt x="60" y="118"/>
                    <a:pt x="60" y="118"/>
                    <a:pt x="60" y="118"/>
                  </a:cubicBezTo>
                  <a:cubicBezTo>
                    <a:pt x="62" y="118"/>
                    <a:pt x="65" y="118"/>
                    <a:pt x="67" y="118"/>
                  </a:cubicBezTo>
                  <a:cubicBezTo>
                    <a:pt x="70" y="118"/>
                    <a:pt x="72" y="118"/>
                    <a:pt x="75" y="118"/>
                  </a:cubicBezTo>
                  <a:cubicBezTo>
                    <a:pt x="79" y="131"/>
                    <a:pt x="79" y="131"/>
                    <a:pt x="79" y="131"/>
                  </a:cubicBezTo>
                  <a:cubicBezTo>
                    <a:pt x="100" y="123"/>
                    <a:pt x="100" y="123"/>
                    <a:pt x="100" y="123"/>
                  </a:cubicBezTo>
                  <a:lnTo>
                    <a:pt x="95" y="110"/>
                  </a:lnTo>
                  <a:close/>
                  <a:moveTo>
                    <a:pt x="67" y="93"/>
                  </a:moveTo>
                  <a:cubicBezTo>
                    <a:pt x="52" y="93"/>
                    <a:pt x="39" y="81"/>
                    <a:pt x="39" y="65"/>
                  </a:cubicBezTo>
                  <a:cubicBezTo>
                    <a:pt x="39" y="50"/>
                    <a:pt x="52" y="37"/>
                    <a:pt x="67" y="37"/>
                  </a:cubicBezTo>
                  <a:cubicBezTo>
                    <a:pt x="83" y="37"/>
                    <a:pt x="95" y="50"/>
                    <a:pt x="95" y="65"/>
                  </a:cubicBezTo>
                  <a:cubicBezTo>
                    <a:pt x="95" y="81"/>
                    <a:pt x="83" y="93"/>
                    <a:pt x="67" y="93"/>
                  </a:cubicBezTo>
                  <a:close/>
                  <a:moveTo>
                    <a:pt x="67" y="93"/>
                  </a:moveTo>
                  <a:cubicBezTo>
                    <a:pt x="67" y="93"/>
                    <a:pt x="67" y="93"/>
                    <a:pt x="67" y="93"/>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73" name="Freeform 25">
              <a:extLst>
                <a:ext uri="{FF2B5EF4-FFF2-40B4-BE49-F238E27FC236}">
                  <a16:creationId xmlns:a16="http://schemas.microsoft.com/office/drawing/2014/main" id="{E43AEA14-0DEE-FA02-939F-6983C2556E4B}"/>
                </a:ext>
              </a:extLst>
            </p:cNvPr>
            <p:cNvSpPr>
              <a:spLocks noEditPoints="1"/>
            </p:cNvSpPr>
            <p:nvPr/>
          </p:nvSpPr>
          <p:spPr bwMode="auto">
            <a:xfrm>
              <a:off x="1933575" y="2797175"/>
              <a:ext cx="623887" cy="630238"/>
            </a:xfrm>
            <a:custGeom>
              <a:avLst/>
              <a:gdLst>
                <a:gd name="T0" fmla="*/ 89 w 94"/>
                <a:gd name="T1" fmla="*/ 26 h 95"/>
                <a:gd name="T2" fmla="*/ 80 w 94"/>
                <a:gd name="T3" fmla="*/ 29 h 95"/>
                <a:gd name="T4" fmla="*/ 73 w 94"/>
                <a:gd name="T5" fmla="*/ 20 h 95"/>
                <a:gd name="T6" fmla="*/ 78 w 94"/>
                <a:gd name="T7" fmla="*/ 12 h 95"/>
                <a:gd name="T8" fmla="*/ 65 w 94"/>
                <a:gd name="T9" fmla="*/ 4 h 95"/>
                <a:gd name="T10" fmla="*/ 60 w 94"/>
                <a:gd name="T11" fmla="*/ 12 h 95"/>
                <a:gd name="T12" fmla="*/ 49 w 94"/>
                <a:gd name="T13" fmla="*/ 10 h 95"/>
                <a:gd name="T14" fmla="*/ 48 w 94"/>
                <a:gd name="T15" fmla="*/ 0 h 95"/>
                <a:gd name="T16" fmla="*/ 33 w 94"/>
                <a:gd name="T17" fmla="*/ 2 h 95"/>
                <a:gd name="T18" fmla="*/ 34 w 94"/>
                <a:gd name="T19" fmla="*/ 12 h 95"/>
                <a:gd name="T20" fmla="*/ 25 w 94"/>
                <a:gd name="T21" fmla="*/ 17 h 95"/>
                <a:gd name="T22" fmla="*/ 17 w 94"/>
                <a:gd name="T23" fmla="*/ 10 h 95"/>
                <a:gd name="T24" fmla="*/ 7 w 94"/>
                <a:gd name="T25" fmla="*/ 22 h 95"/>
                <a:gd name="T26" fmla="*/ 14 w 94"/>
                <a:gd name="T27" fmla="*/ 29 h 95"/>
                <a:gd name="T28" fmla="*/ 10 w 94"/>
                <a:gd name="T29" fmla="*/ 39 h 95"/>
                <a:gd name="T30" fmla="*/ 0 w 94"/>
                <a:gd name="T31" fmla="*/ 38 h 95"/>
                <a:gd name="T32" fmla="*/ 0 w 94"/>
                <a:gd name="T33" fmla="*/ 54 h 95"/>
                <a:gd name="T34" fmla="*/ 9 w 94"/>
                <a:gd name="T35" fmla="*/ 54 h 95"/>
                <a:gd name="T36" fmla="*/ 13 w 94"/>
                <a:gd name="T37" fmla="*/ 64 h 95"/>
                <a:gd name="T38" fmla="*/ 5 w 94"/>
                <a:gd name="T39" fmla="*/ 71 h 95"/>
                <a:gd name="T40" fmla="*/ 15 w 94"/>
                <a:gd name="T41" fmla="*/ 83 h 95"/>
                <a:gd name="T42" fmla="*/ 22 w 94"/>
                <a:gd name="T43" fmla="*/ 77 h 95"/>
                <a:gd name="T44" fmla="*/ 31 w 94"/>
                <a:gd name="T45" fmla="*/ 82 h 95"/>
                <a:gd name="T46" fmla="*/ 29 w 94"/>
                <a:gd name="T47" fmla="*/ 92 h 95"/>
                <a:gd name="T48" fmla="*/ 45 w 94"/>
                <a:gd name="T49" fmla="*/ 95 h 95"/>
                <a:gd name="T50" fmla="*/ 47 w 94"/>
                <a:gd name="T51" fmla="*/ 86 h 95"/>
                <a:gd name="T52" fmla="*/ 52 w 94"/>
                <a:gd name="T53" fmla="*/ 85 h 95"/>
                <a:gd name="T54" fmla="*/ 57 w 94"/>
                <a:gd name="T55" fmla="*/ 84 h 95"/>
                <a:gd name="T56" fmla="*/ 62 w 94"/>
                <a:gd name="T57" fmla="*/ 93 h 95"/>
                <a:gd name="T58" fmla="*/ 76 w 94"/>
                <a:gd name="T59" fmla="*/ 86 h 95"/>
                <a:gd name="T60" fmla="*/ 71 w 94"/>
                <a:gd name="T61" fmla="*/ 77 h 95"/>
                <a:gd name="T62" fmla="*/ 78 w 94"/>
                <a:gd name="T63" fmla="*/ 69 h 95"/>
                <a:gd name="T64" fmla="*/ 88 w 94"/>
                <a:gd name="T65" fmla="*/ 73 h 95"/>
                <a:gd name="T66" fmla="*/ 93 w 94"/>
                <a:gd name="T67" fmla="*/ 58 h 95"/>
                <a:gd name="T68" fmla="*/ 84 w 94"/>
                <a:gd name="T69" fmla="*/ 54 h 95"/>
                <a:gd name="T70" fmla="*/ 85 w 94"/>
                <a:gd name="T71" fmla="*/ 44 h 95"/>
                <a:gd name="T72" fmla="*/ 94 w 94"/>
                <a:gd name="T73" fmla="*/ 41 h 95"/>
                <a:gd name="T74" fmla="*/ 89 w 94"/>
                <a:gd name="T75" fmla="*/ 26 h 95"/>
                <a:gd name="T76" fmla="*/ 50 w 94"/>
                <a:gd name="T77" fmla="*/ 68 h 95"/>
                <a:gd name="T78" fmla="*/ 27 w 94"/>
                <a:gd name="T79" fmla="*/ 51 h 95"/>
                <a:gd name="T80" fmla="*/ 44 w 94"/>
                <a:gd name="T81" fmla="*/ 28 h 95"/>
                <a:gd name="T82" fmla="*/ 67 w 94"/>
                <a:gd name="T83" fmla="*/ 45 h 95"/>
                <a:gd name="T84" fmla="*/ 50 w 94"/>
                <a:gd name="T85" fmla="*/ 68 h 95"/>
                <a:gd name="T86" fmla="*/ 50 w 94"/>
                <a:gd name="T87" fmla="*/ 68 h 95"/>
                <a:gd name="T88" fmla="*/ 50 w 94"/>
                <a:gd name="T89" fmla="*/ 6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4" h="95">
                  <a:moveTo>
                    <a:pt x="89" y="26"/>
                  </a:moveTo>
                  <a:cubicBezTo>
                    <a:pt x="80" y="29"/>
                    <a:pt x="80" y="29"/>
                    <a:pt x="80" y="29"/>
                  </a:cubicBezTo>
                  <a:cubicBezTo>
                    <a:pt x="78" y="26"/>
                    <a:pt x="76" y="23"/>
                    <a:pt x="73" y="20"/>
                  </a:cubicBezTo>
                  <a:cubicBezTo>
                    <a:pt x="78" y="12"/>
                    <a:pt x="78" y="12"/>
                    <a:pt x="78" y="12"/>
                  </a:cubicBezTo>
                  <a:cubicBezTo>
                    <a:pt x="65" y="4"/>
                    <a:pt x="65" y="4"/>
                    <a:pt x="65" y="4"/>
                  </a:cubicBezTo>
                  <a:cubicBezTo>
                    <a:pt x="60" y="12"/>
                    <a:pt x="60" y="12"/>
                    <a:pt x="60" y="12"/>
                  </a:cubicBezTo>
                  <a:cubicBezTo>
                    <a:pt x="57" y="11"/>
                    <a:pt x="53" y="10"/>
                    <a:pt x="49" y="10"/>
                  </a:cubicBezTo>
                  <a:cubicBezTo>
                    <a:pt x="48" y="0"/>
                    <a:pt x="48" y="0"/>
                    <a:pt x="48" y="0"/>
                  </a:cubicBezTo>
                  <a:cubicBezTo>
                    <a:pt x="33" y="2"/>
                    <a:pt x="33" y="2"/>
                    <a:pt x="33" y="2"/>
                  </a:cubicBezTo>
                  <a:cubicBezTo>
                    <a:pt x="34" y="12"/>
                    <a:pt x="34" y="12"/>
                    <a:pt x="34" y="12"/>
                  </a:cubicBezTo>
                  <a:cubicBezTo>
                    <a:pt x="31" y="13"/>
                    <a:pt x="27" y="15"/>
                    <a:pt x="25" y="17"/>
                  </a:cubicBezTo>
                  <a:cubicBezTo>
                    <a:pt x="17" y="10"/>
                    <a:pt x="17" y="10"/>
                    <a:pt x="17" y="10"/>
                  </a:cubicBezTo>
                  <a:cubicBezTo>
                    <a:pt x="7" y="22"/>
                    <a:pt x="7" y="22"/>
                    <a:pt x="7" y="22"/>
                  </a:cubicBezTo>
                  <a:cubicBezTo>
                    <a:pt x="14" y="29"/>
                    <a:pt x="14" y="29"/>
                    <a:pt x="14" y="29"/>
                  </a:cubicBezTo>
                  <a:cubicBezTo>
                    <a:pt x="12" y="32"/>
                    <a:pt x="11" y="35"/>
                    <a:pt x="10" y="39"/>
                  </a:cubicBezTo>
                  <a:cubicBezTo>
                    <a:pt x="0" y="38"/>
                    <a:pt x="0" y="38"/>
                    <a:pt x="0" y="38"/>
                  </a:cubicBezTo>
                  <a:cubicBezTo>
                    <a:pt x="0" y="54"/>
                    <a:pt x="0" y="54"/>
                    <a:pt x="0" y="54"/>
                  </a:cubicBezTo>
                  <a:cubicBezTo>
                    <a:pt x="9" y="54"/>
                    <a:pt x="9" y="54"/>
                    <a:pt x="9" y="54"/>
                  </a:cubicBezTo>
                  <a:cubicBezTo>
                    <a:pt x="10" y="58"/>
                    <a:pt x="11" y="61"/>
                    <a:pt x="13" y="64"/>
                  </a:cubicBezTo>
                  <a:cubicBezTo>
                    <a:pt x="5" y="71"/>
                    <a:pt x="5" y="71"/>
                    <a:pt x="5" y="71"/>
                  </a:cubicBezTo>
                  <a:cubicBezTo>
                    <a:pt x="15" y="83"/>
                    <a:pt x="15" y="83"/>
                    <a:pt x="15" y="83"/>
                  </a:cubicBezTo>
                  <a:cubicBezTo>
                    <a:pt x="22" y="77"/>
                    <a:pt x="22" y="77"/>
                    <a:pt x="22" y="77"/>
                  </a:cubicBezTo>
                  <a:cubicBezTo>
                    <a:pt x="25" y="79"/>
                    <a:pt x="28" y="81"/>
                    <a:pt x="31" y="82"/>
                  </a:cubicBezTo>
                  <a:cubicBezTo>
                    <a:pt x="29" y="92"/>
                    <a:pt x="29" y="92"/>
                    <a:pt x="29" y="92"/>
                  </a:cubicBezTo>
                  <a:cubicBezTo>
                    <a:pt x="45" y="95"/>
                    <a:pt x="45" y="95"/>
                    <a:pt x="45" y="95"/>
                  </a:cubicBezTo>
                  <a:cubicBezTo>
                    <a:pt x="47" y="86"/>
                    <a:pt x="47" y="86"/>
                    <a:pt x="47" y="86"/>
                  </a:cubicBezTo>
                  <a:cubicBezTo>
                    <a:pt x="48" y="86"/>
                    <a:pt x="50" y="86"/>
                    <a:pt x="52" y="85"/>
                  </a:cubicBezTo>
                  <a:cubicBezTo>
                    <a:pt x="54" y="85"/>
                    <a:pt x="56" y="85"/>
                    <a:pt x="57" y="84"/>
                  </a:cubicBezTo>
                  <a:cubicBezTo>
                    <a:pt x="62" y="93"/>
                    <a:pt x="62" y="93"/>
                    <a:pt x="62" y="93"/>
                  </a:cubicBezTo>
                  <a:cubicBezTo>
                    <a:pt x="76" y="86"/>
                    <a:pt x="76" y="86"/>
                    <a:pt x="76" y="86"/>
                  </a:cubicBezTo>
                  <a:cubicBezTo>
                    <a:pt x="71" y="77"/>
                    <a:pt x="71" y="77"/>
                    <a:pt x="71" y="77"/>
                  </a:cubicBezTo>
                  <a:cubicBezTo>
                    <a:pt x="74" y="75"/>
                    <a:pt x="76" y="72"/>
                    <a:pt x="78" y="69"/>
                  </a:cubicBezTo>
                  <a:cubicBezTo>
                    <a:pt x="88" y="73"/>
                    <a:pt x="88" y="73"/>
                    <a:pt x="88" y="73"/>
                  </a:cubicBezTo>
                  <a:cubicBezTo>
                    <a:pt x="93" y="58"/>
                    <a:pt x="93" y="58"/>
                    <a:pt x="93" y="58"/>
                  </a:cubicBezTo>
                  <a:cubicBezTo>
                    <a:pt x="84" y="54"/>
                    <a:pt x="84" y="54"/>
                    <a:pt x="84" y="54"/>
                  </a:cubicBezTo>
                  <a:cubicBezTo>
                    <a:pt x="85" y="51"/>
                    <a:pt x="85" y="47"/>
                    <a:pt x="85" y="44"/>
                  </a:cubicBezTo>
                  <a:cubicBezTo>
                    <a:pt x="94" y="41"/>
                    <a:pt x="94" y="41"/>
                    <a:pt x="94" y="41"/>
                  </a:cubicBezTo>
                  <a:lnTo>
                    <a:pt x="89" y="26"/>
                  </a:lnTo>
                  <a:close/>
                  <a:moveTo>
                    <a:pt x="50" y="68"/>
                  </a:moveTo>
                  <a:cubicBezTo>
                    <a:pt x="39" y="69"/>
                    <a:pt x="29" y="61"/>
                    <a:pt x="27" y="51"/>
                  </a:cubicBezTo>
                  <a:cubicBezTo>
                    <a:pt x="25" y="40"/>
                    <a:pt x="33" y="29"/>
                    <a:pt x="44" y="28"/>
                  </a:cubicBezTo>
                  <a:cubicBezTo>
                    <a:pt x="55" y="26"/>
                    <a:pt x="65" y="34"/>
                    <a:pt x="67" y="45"/>
                  </a:cubicBezTo>
                  <a:cubicBezTo>
                    <a:pt x="68" y="56"/>
                    <a:pt x="61" y="66"/>
                    <a:pt x="50" y="68"/>
                  </a:cubicBezTo>
                  <a:close/>
                  <a:moveTo>
                    <a:pt x="50" y="68"/>
                  </a:moveTo>
                  <a:cubicBezTo>
                    <a:pt x="50" y="68"/>
                    <a:pt x="50" y="68"/>
                    <a:pt x="50" y="6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sp>
          <p:nvSpPr>
            <p:cNvPr id="74" name="Freeform 26">
              <a:extLst>
                <a:ext uri="{FF2B5EF4-FFF2-40B4-BE49-F238E27FC236}">
                  <a16:creationId xmlns:a16="http://schemas.microsoft.com/office/drawing/2014/main" id="{E1A87C81-D047-AF75-D2FE-F19F35874313}"/>
                </a:ext>
              </a:extLst>
            </p:cNvPr>
            <p:cNvSpPr>
              <a:spLocks noEditPoints="1"/>
            </p:cNvSpPr>
            <p:nvPr/>
          </p:nvSpPr>
          <p:spPr bwMode="auto">
            <a:xfrm>
              <a:off x="2171700" y="2312988"/>
              <a:ext cx="498475" cy="496888"/>
            </a:xfrm>
            <a:custGeom>
              <a:avLst/>
              <a:gdLst>
                <a:gd name="T0" fmla="*/ 74 w 75"/>
                <a:gd name="T1" fmla="*/ 45 h 75"/>
                <a:gd name="T2" fmla="*/ 75 w 75"/>
                <a:gd name="T3" fmla="*/ 32 h 75"/>
                <a:gd name="T4" fmla="*/ 67 w 75"/>
                <a:gd name="T5" fmla="*/ 32 h 75"/>
                <a:gd name="T6" fmla="*/ 64 w 75"/>
                <a:gd name="T7" fmla="*/ 24 h 75"/>
                <a:gd name="T8" fmla="*/ 70 w 75"/>
                <a:gd name="T9" fmla="*/ 19 h 75"/>
                <a:gd name="T10" fmla="*/ 63 w 75"/>
                <a:gd name="T11" fmla="*/ 9 h 75"/>
                <a:gd name="T12" fmla="*/ 57 w 75"/>
                <a:gd name="T13" fmla="*/ 14 h 75"/>
                <a:gd name="T14" fmla="*/ 49 w 75"/>
                <a:gd name="T15" fmla="*/ 10 h 75"/>
                <a:gd name="T16" fmla="*/ 51 w 75"/>
                <a:gd name="T17" fmla="*/ 2 h 75"/>
                <a:gd name="T18" fmla="*/ 39 w 75"/>
                <a:gd name="T19" fmla="*/ 0 h 75"/>
                <a:gd name="T20" fmla="*/ 37 w 75"/>
                <a:gd name="T21" fmla="*/ 7 h 75"/>
                <a:gd name="T22" fmla="*/ 29 w 75"/>
                <a:gd name="T23" fmla="*/ 8 h 75"/>
                <a:gd name="T24" fmla="*/ 25 w 75"/>
                <a:gd name="T25" fmla="*/ 2 h 75"/>
                <a:gd name="T26" fmla="*/ 14 w 75"/>
                <a:gd name="T27" fmla="*/ 7 h 75"/>
                <a:gd name="T28" fmla="*/ 18 w 75"/>
                <a:gd name="T29" fmla="*/ 14 h 75"/>
                <a:gd name="T30" fmla="*/ 12 w 75"/>
                <a:gd name="T31" fmla="*/ 21 h 75"/>
                <a:gd name="T32" fmla="*/ 5 w 75"/>
                <a:gd name="T33" fmla="*/ 18 h 75"/>
                <a:gd name="T34" fmla="*/ 1 w 75"/>
                <a:gd name="T35" fmla="*/ 29 h 75"/>
                <a:gd name="T36" fmla="*/ 8 w 75"/>
                <a:gd name="T37" fmla="*/ 32 h 75"/>
                <a:gd name="T38" fmla="*/ 8 w 75"/>
                <a:gd name="T39" fmla="*/ 41 h 75"/>
                <a:gd name="T40" fmla="*/ 0 w 75"/>
                <a:gd name="T41" fmla="*/ 43 h 75"/>
                <a:gd name="T42" fmla="*/ 4 w 75"/>
                <a:gd name="T43" fmla="*/ 55 h 75"/>
                <a:gd name="T44" fmla="*/ 11 w 75"/>
                <a:gd name="T45" fmla="*/ 52 h 75"/>
                <a:gd name="T46" fmla="*/ 17 w 75"/>
                <a:gd name="T47" fmla="*/ 59 h 75"/>
                <a:gd name="T48" fmla="*/ 13 w 75"/>
                <a:gd name="T49" fmla="*/ 66 h 75"/>
                <a:gd name="T50" fmla="*/ 23 w 75"/>
                <a:gd name="T51" fmla="*/ 72 h 75"/>
                <a:gd name="T52" fmla="*/ 27 w 75"/>
                <a:gd name="T53" fmla="*/ 65 h 75"/>
                <a:gd name="T54" fmla="*/ 35 w 75"/>
                <a:gd name="T55" fmla="*/ 67 h 75"/>
                <a:gd name="T56" fmla="*/ 37 w 75"/>
                <a:gd name="T57" fmla="*/ 75 h 75"/>
                <a:gd name="T58" fmla="*/ 49 w 75"/>
                <a:gd name="T59" fmla="*/ 73 h 75"/>
                <a:gd name="T60" fmla="*/ 48 w 75"/>
                <a:gd name="T61" fmla="*/ 65 h 75"/>
                <a:gd name="T62" fmla="*/ 52 w 75"/>
                <a:gd name="T63" fmla="*/ 64 h 75"/>
                <a:gd name="T64" fmla="*/ 55 w 75"/>
                <a:gd name="T65" fmla="*/ 61 h 75"/>
                <a:gd name="T66" fmla="*/ 61 w 75"/>
                <a:gd name="T67" fmla="*/ 67 h 75"/>
                <a:gd name="T68" fmla="*/ 69 w 75"/>
                <a:gd name="T69" fmla="*/ 57 h 75"/>
                <a:gd name="T70" fmla="*/ 63 w 75"/>
                <a:gd name="T71" fmla="*/ 52 h 75"/>
                <a:gd name="T72" fmla="*/ 67 w 75"/>
                <a:gd name="T73" fmla="*/ 44 h 75"/>
                <a:gd name="T74" fmla="*/ 74 w 75"/>
                <a:gd name="T75" fmla="*/ 45 h 75"/>
                <a:gd name="T76" fmla="*/ 45 w 75"/>
                <a:gd name="T77" fmla="*/ 51 h 75"/>
                <a:gd name="T78" fmla="*/ 23 w 75"/>
                <a:gd name="T79" fmla="*/ 45 h 75"/>
                <a:gd name="T80" fmla="*/ 30 w 75"/>
                <a:gd name="T81" fmla="*/ 23 h 75"/>
                <a:gd name="T82" fmla="*/ 51 w 75"/>
                <a:gd name="T83" fmla="*/ 30 h 75"/>
                <a:gd name="T84" fmla="*/ 45 w 75"/>
                <a:gd name="T85" fmla="*/ 51 h 75"/>
                <a:gd name="T86" fmla="*/ 45 w 75"/>
                <a:gd name="T87" fmla="*/ 51 h 75"/>
                <a:gd name="T88" fmla="*/ 45 w 75"/>
                <a:gd name="T89" fmla="*/ 5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5">
                  <a:moveTo>
                    <a:pt x="74" y="45"/>
                  </a:moveTo>
                  <a:cubicBezTo>
                    <a:pt x="75" y="32"/>
                    <a:pt x="75" y="32"/>
                    <a:pt x="75" y="32"/>
                  </a:cubicBezTo>
                  <a:cubicBezTo>
                    <a:pt x="67" y="32"/>
                    <a:pt x="67" y="32"/>
                    <a:pt x="67" y="32"/>
                  </a:cubicBezTo>
                  <a:cubicBezTo>
                    <a:pt x="66" y="29"/>
                    <a:pt x="66" y="27"/>
                    <a:pt x="64" y="24"/>
                  </a:cubicBezTo>
                  <a:cubicBezTo>
                    <a:pt x="70" y="19"/>
                    <a:pt x="70" y="19"/>
                    <a:pt x="70" y="19"/>
                  </a:cubicBezTo>
                  <a:cubicBezTo>
                    <a:pt x="63" y="9"/>
                    <a:pt x="63" y="9"/>
                    <a:pt x="63" y="9"/>
                  </a:cubicBezTo>
                  <a:cubicBezTo>
                    <a:pt x="57" y="14"/>
                    <a:pt x="57" y="14"/>
                    <a:pt x="57" y="14"/>
                  </a:cubicBezTo>
                  <a:cubicBezTo>
                    <a:pt x="54" y="12"/>
                    <a:pt x="52" y="11"/>
                    <a:pt x="49" y="10"/>
                  </a:cubicBezTo>
                  <a:cubicBezTo>
                    <a:pt x="51" y="2"/>
                    <a:pt x="51" y="2"/>
                    <a:pt x="51" y="2"/>
                  </a:cubicBezTo>
                  <a:cubicBezTo>
                    <a:pt x="39" y="0"/>
                    <a:pt x="39" y="0"/>
                    <a:pt x="39" y="0"/>
                  </a:cubicBezTo>
                  <a:cubicBezTo>
                    <a:pt x="37" y="7"/>
                    <a:pt x="37" y="7"/>
                    <a:pt x="37" y="7"/>
                  </a:cubicBezTo>
                  <a:cubicBezTo>
                    <a:pt x="34" y="7"/>
                    <a:pt x="32" y="8"/>
                    <a:pt x="29" y="8"/>
                  </a:cubicBezTo>
                  <a:cubicBezTo>
                    <a:pt x="25" y="2"/>
                    <a:pt x="25" y="2"/>
                    <a:pt x="25" y="2"/>
                  </a:cubicBezTo>
                  <a:cubicBezTo>
                    <a:pt x="14" y="7"/>
                    <a:pt x="14" y="7"/>
                    <a:pt x="14" y="7"/>
                  </a:cubicBezTo>
                  <a:cubicBezTo>
                    <a:pt x="18" y="14"/>
                    <a:pt x="18" y="14"/>
                    <a:pt x="18" y="14"/>
                  </a:cubicBezTo>
                  <a:cubicBezTo>
                    <a:pt x="16" y="16"/>
                    <a:pt x="14" y="18"/>
                    <a:pt x="12" y="21"/>
                  </a:cubicBezTo>
                  <a:cubicBezTo>
                    <a:pt x="5" y="18"/>
                    <a:pt x="5" y="18"/>
                    <a:pt x="5" y="18"/>
                  </a:cubicBezTo>
                  <a:cubicBezTo>
                    <a:pt x="1" y="29"/>
                    <a:pt x="1" y="29"/>
                    <a:pt x="1" y="29"/>
                  </a:cubicBezTo>
                  <a:cubicBezTo>
                    <a:pt x="8" y="32"/>
                    <a:pt x="8" y="32"/>
                    <a:pt x="8" y="32"/>
                  </a:cubicBezTo>
                  <a:cubicBezTo>
                    <a:pt x="7" y="35"/>
                    <a:pt x="7" y="38"/>
                    <a:pt x="8" y="41"/>
                  </a:cubicBezTo>
                  <a:cubicBezTo>
                    <a:pt x="0" y="43"/>
                    <a:pt x="0" y="43"/>
                    <a:pt x="0" y="43"/>
                  </a:cubicBezTo>
                  <a:cubicBezTo>
                    <a:pt x="4" y="55"/>
                    <a:pt x="4" y="55"/>
                    <a:pt x="4" y="55"/>
                  </a:cubicBezTo>
                  <a:cubicBezTo>
                    <a:pt x="11" y="52"/>
                    <a:pt x="11" y="52"/>
                    <a:pt x="11" y="52"/>
                  </a:cubicBezTo>
                  <a:cubicBezTo>
                    <a:pt x="13" y="55"/>
                    <a:pt x="15" y="57"/>
                    <a:pt x="17" y="59"/>
                  </a:cubicBezTo>
                  <a:cubicBezTo>
                    <a:pt x="13" y="66"/>
                    <a:pt x="13" y="66"/>
                    <a:pt x="13" y="66"/>
                  </a:cubicBezTo>
                  <a:cubicBezTo>
                    <a:pt x="23" y="72"/>
                    <a:pt x="23" y="72"/>
                    <a:pt x="23" y="72"/>
                  </a:cubicBezTo>
                  <a:cubicBezTo>
                    <a:pt x="27" y="65"/>
                    <a:pt x="27" y="65"/>
                    <a:pt x="27" y="65"/>
                  </a:cubicBezTo>
                  <a:cubicBezTo>
                    <a:pt x="30" y="66"/>
                    <a:pt x="33" y="67"/>
                    <a:pt x="35" y="67"/>
                  </a:cubicBezTo>
                  <a:cubicBezTo>
                    <a:pt x="37" y="75"/>
                    <a:pt x="37" y="75"/>
                    <a:pt x="37" y="75"/>
                  </a:cubicBezTo>
                  <a:cubicBezTo>
                    <a:pt x="49" y="73"/>
                    <a:pt x="49" y="73"/>
                    <a:pt x="49" y="73"/>
                  </a:cubicBezTo>
                  <a:cubicBezTo>
                    <a:pt x="48" y="65"/>
                    <a:pt x="48" y="65"/>
                    <a:pt x="48" y="65"/>
                  </a:cubicBezTo>
                  <a:cubicBezTo>
                    <a:pt x="49" y="65"/>
                    <a:pt x="50" y="64"/>
                    <a:pt x="52" y="64"/>
                  </a:cubicBezTo>
                  <a:cubicBezTo>
                    <a:pt x="53" y="63"/>
                    <a:pt x="54" y="62"/>
                    <a:pt x="55" y="61"/>
                  </a:cubicBezTo>
                  <a:cubicBezTo>
                    <a:pt x="61" y="67"/>
                    <a:pt x="61" y="67"/>
                    <a:pt x="61" y="67"/>
                  </a:cubicBezTo>
                  <a:cubicBezTo>
                    <a:pt x="69" y="57"/>
                    <a:pt x="69" y="57"/>
                    <a:pt x="69" y="57"/>
                  </a:cubicBezTo>
                  <a:cubicBezTo>
                    <a:pt x="63" y="52"/>
                    <a:pt x="63" y="52"/>
                    <a:pt x="63" y="52"/>
                  </a:cubicBezTo>
                  <a:cubicBezTo>
                    <a:pt x="65" y="50"/>
                    <a:pt x="66" y="47"/>
                    <a:pt x="67" y="44"/>
                  </a:cubicBezTo>
                  <a:lnTo>
                    <a:pt x="74" y="45"/>
                  </a:lnTo>
                  <a:close/>
                  <a:moveTo>
                    <a:pt x="45" y="51"/>
                  </a:moveTo>
                  <a:cubicBezTo>
                    <a:pt x="37" y="55"/>
                    <a:pt x="28" y="52"/>
                    <a:pt x="23" y="45"/>
                  </a:cubicBezTo>
                  <a:cubicBezTo>
                    <a:pt x="19" y="37"/>
                    <a:pt x="22" y="27"/>
                    <a:pt x="30" y="23"/>
                  </a:cubicBezTo>
                  <a:cubicBezTo>
                    <a:pt x="38" y="19"/>
                    <a:pt x="47" y="22"/>
                    <a:pt x="51" y="30"/>
                  </a:cubicBezTo>
                  <a:cubicBezTo>
                    <a:pt x="55" y="37"/>
                    <a:pt x="53" y="47"/>
                    <a:pt x="45" y="51"/>
                  </a:cubicBezTo>
                  <a:close/>
                  <a:moveTo>
                    <a:pt x="45" y="51"/>
                  </a:moveTo>
                  <a:cubicBezTo>
                    <a:pt x="45" y="51"/>
                    <a:pt x="45" y="51"/>
                    <a:pt x="45" y="5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a:ea typeface="+mn-ea"/>
                <a:cs typeface="Arial" charset="0"/>
              </a:endParaRPr>
            </a:p>
          </p:txBody>
        </p:sp>
      </p:grpSp>
      <p:sp>
        <p:nvSpPr>
          <p:cNvPr id="75" name="TextBox 74">
            <a:extLst>
              <a:ext uri="{FF2B5EF4-FFF2-40B4-BE49-F238E27FC236}">
                <a16:creationId xmlns:a16="http://schemas.microsoft.com/office/drawing/2014/main" id="{3A1623CC-C1B3-5C74-35F2-D0A0AD85CA9A}"/>
              </a:ext>
            </a:extLst>
          </p:cNvPr>
          <p:cNvSpPr txBox="1"/>
          <p:nvPr/>
        </p:nvSpPr>
        <p:spPr>
          <a:xfrm>
            <a:off x="8117594" y="4903993"/>
            <a:ext cx="1475111" cy="1477328"/>
          </a:xfrm>
          <a:prstGeom prst="rect">
            <a:avLst/>
          </a:prstGeom>
          <a:noFill/>
        </p:spPr>
        <p:txBody>
          <a:bodyPr wrap="square">
            <a:spAutoFit/>
          </a:bodyPr>
          <a:lstStyle>
            <a:defPPr>
              <a:defRPr lang="en-US"/>
            </a:defPPr>
            <a:lvl1pPr marR="0" lvl="0" indent="0" algn="ctr" fontAlgn="auto">
              <a:lnSpc>
                <a:spcPct val="100000"/>
              </a:lnSpc>
              <a:spcBef>
                <a:spcPts val="600"/>
              </a:spcBef>
              <a:spcAft>
                <a:spcPts val="0"/>
              </a:spcAft>
              <a:buClrTx/>
              <a:buSzTx/>
              <a:buFontTx/>
              <a:buNone/>
              <a:tabLst/>
              <a:defRPr kumimoji="0" sz="1000" b="1" i="0" u="none" strike="noStrike" cap="none" spc="0" normalizeH="0" baseline="0">
                <a:ln>
                  <a:noFill/>
                </a:ln>
                <a:solidFill>
                  <a:srgbClr val="002060"/>
                </a:solidFill>
                <a:effectLst/>
                <a:uLnTx/>
                <a:uFillTx/>
                <a:latin typeface="Poppins" pitchFamily="2" charset="77"/>
                <a:cs typeface="Poppins" pitchFamily="2" charset="77"/>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Improved Partner Experience</a:t>
            </a:r>
            <a:r>
              <a:rPr kumimoji="0" lang="en-US" sz="10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 With deeper insights into customer behaviors and preferences, enabling more personalized Partner sales approaches.</a:t>
            </a:r>
          </a:p>
        </p:txBody>
      </p:sp>
      <p:sp>
        <p:nvSpPr>
          <p:cNvPr id="76" name="TextBox 75">
            <a:extLst>
              <a:ext uri="{FF2B5EF4-FFF2-40B4-BE49-F238E27FC236}">
                <a16:creationId xmlns:a16="http://schemas.microsoft.com/office/drawing/2014/main" id="{0046FBCA-25FF-B955-257D-111130A0BA49}"/>
              </a:ext>
            </a:extLst>
          </p:cNvPr>
          <p:cNvSpPr txBox="1"/>
          <p:nvPr/>
        </p:nvSpPr>
        <p:spPr>
          <a:xfrm>
            <a:off x="402517" y="3331898"/>
            <a:ext cx="1794146"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itchFamily="2" charset="77"/>
                <a:ea typeface="+mn-ea"/>
                <a:cs typeface="Poppins" pitchFamily="2" charset="77"/>
              </a:rPr>
              <a:t>TECHNOLOGY</a:t>
            </a:r>
          </a:p>
        </p:txBody>
      </p:sp>
      <p:sp>
        <p:nvSpPr>
          <p:cNvPr id="77" name="TextBox 76">
            <a:extLst>
              <a:ext uri="{FF2B5EF4-FFF2-40B4-BE49-F238E27FC236}">
                <a16:creationId xmlns:a16="http://schemas.microsoft.com/office/drawing/2014/main" id="{9AFE2428-7760-63C3-84A5-1FB17457EBFD}"/>
              </a:ext>
            </a:extLst>
          </p:cNvPr>
          <p:cNvSpPr txBox="1"/>
          <p:nvPr/>
        </p:nvSpPr>
        <p:spPr>
          <a:xfrm>
            <a:off x="413921" y="4476561"/>
            <a:ext cx="2036835" cy="4308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itchFamily="2" charset="77"/>
                <a:ea typeface="+mn-ea"/>
                <a:cs typeface="Poppins" pitchFamily="2" charset="77"/>
              </a:rPr>
              <a:t>CUSTOMER ENGAGEMENT</a:t>
            </a:r>
          </a:p>
        </p:txBody>
      </p:sp>
      <p:sp>
        <p:nvSpPr>
          <p:cNvPr id="79" name="TextBox 78">
            <a:extLst>
              <a:ext uri="{FF2B5EF4-FFF2-40B4-BE49-F238E27FC236}">
                <a16:creationId xmlns:a16="http://schemas.microsoft.com/office/drawing/2014/main" id="{E4B22D9B-B83A-AB27-2883-E7E778126293}"/>
              </a:ext>
            </a:extLst>
          </p:cNvPr>
          <p:cNvSpPr txBox="1"/>
          <p:nvPr/>
        </p:nvSpPr>
        <p:spPr>
          <a:xfrm>
            <a:off x="748914" y="2967400"/>
            <a:ext cx="1147160"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Industry</a:t>
            </a:r>
          </a:p>
        </p:txBody>
      </p:sp>
      <p:cxnSp>
        <p:nvCxnSpPr>
          <p:cNvPr id="81" name="Straight Connector 80">
            <a:extLst>
              <a:ext uri="{FF2B5EF4-FFF2-40B4-BE49-F238E27FC236}">
                <a16:creationId xmlns:a16="http://schemas.microsoft.com/office/drawing/2014/main" id="{5B4BBF85-FD93-CA69-B32C-293FD7FC93C5}"/>
              </a:ext>
            </a:extLst>
          </p:cNvPr>
          <p:cNvCxnSpPr>
            <a:cxnSpLocks/>
          </p:cNvCxnSpPr>
          <p:nvPr/>
        </p:nvCxnSpPr>
        <p:spPr>
          <a:xfrm flipV="1">
            <a:off x="379523" y="3233245"/>
            <a:ext cx="2066377" cy="0"/>
          </a:xfrm>
          <a:prstGeom prst="line">
            <a:avLst/>
          </a:prstGeom>
          <a:solidFill>
            <a:schemeClr val="accent2"/>
          </a:solidFill>
          <a:ln>
            <a:solidFill>
              <a:schemeClr val="bg1"/>
            </a:solidFill>
          </a:ln>
        </p:spPr>
        <p:style>
          <a:lnRef idx="1">
            <a:schemeClr val="accent2"/>
          </a:lnRef>
          <a:fillRef idx="0">
            <a:schemeClr val="accent2"/>
          </a:fillRef>
          <a:effectRef idx="0">
            <a:schemeClr val="accent2"/>
          </a:effectRef>
          <a:fontRef idx="minor">
            <a:schemeClr val="tx1"/>
          </a:fontRef>
        </p:style>
      </p:cxnSp>
      <p:pic>
        <p:nvPicPr>
          <p:cNvPr id="82" name="Graphic 81" descr="Building">
            <a:extLst>
              <a:ext uri="{FF2B5EF4-FFF2-40B4-BE49-F238E27FC236}">
                <a16:creationId xmlns:a16="http://schemas.microsoft.com/office/drawing/2014/main" id="{DBBA4BC7-775C-F390-7BE4-CA19FEDDE8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576" y="2886253"/>
            <a:ext cx="272544" cy="272544"/>
          </a:xfrm>
          <a:prstGeom prst="rect">
            <a:avLst/>
          </a:prstGeom>
        </p:spPr>
      </p:pic>
      <p:sp>
        <p:nvSpPr>
          <p:cNvPr id="83" name="TextBox 82">
            <a:extLst>
              <a:ext uri="{FF2B5EF4-FFF2-40B4-BE49-F238E27FC236}">
                <a16:creationId xmlns:a16="http://schemas.microsoft.com/office/drawing/2014/main" id="{3A2DB66A-B22F-58B6-E10A-0D730CE855E3}"/>
              </a:ext>
            </a:extLst>
          </p:cNvPr>
          <p:cNvSpPr txBox="1"/>
          <p:nvPr/>
        </p:nvSpPr>
        <p:spPr>
          <a:xfrm>
            <a:off x="748914" y="4150731"/>
            <a:ext cx="1231910"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Function</a:t>
            </a:r>
          </a:p>
        </p:txBody>
      </p:sp>
      <p:cxnSp>
        <p:nvCxnSpPr>
          <p:cNvPr id="85" name="Straight Connector 84">
            <a:extLst>
              <a:ext uri="{FF2B5EF4-FFF2-40B4-BE49-F238E27FC236}">
                <a16:creationId xmlns:a16="http://schemas.microsoft.com/office/drawing/2014/main" id="{3AC6D4DE-D87E-7C96-1234-4CF4152F670B}"/>
              </a:ext>
            </a:extLst>
          </p:cNvPr>
          <p:cNvCxnSpPr>
            <a:cxnSpLocks/>
          </p:cNvCxnSpPr>
          <p:nvPr/>
        </p:nvCxnSpPr>
        <p:spPr>
          <a:xfrm flipV="1">
            <a:off x="391513" y="4416861"/>
            <a:ext cx="2066377" cy="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grpSp>
        <p:nvGrpSpPr>
          <p:cNvPr id="86" name="Group 439">
            <a:extLst>
              <a:ext uri="{FF2B5EF4-FFF2-40B4-BE49-F238E27FC236}">
                <a16:creationId xmlns:a16="http://schemas.microsoft.com/office/drawing/2014/main" id="{A919DC08-A1CE-A4E7-9DA6-E83BD9890136}"/>
              </a:ext>
            </a:extLst>
          </p:cNvPr>
          <p:cNvGrpSpPr/>
          <p:nvPr/>
        </p:nvGrpSpPr>
        <p:grpSpPr>
          <a:xfrm>
            <a:off x="375903" y="4100284"/>
            <a:ext cx="293890" cy="232056"/>
            <a:chOff x="-2644775" y="2681288"/>
            <a:chExt cx="2366962" cy="1931987"/>
          </a:xfrm>
          <a:solidFill>
            <a:schemeClr val="bg1"/>
          </a:solidFill>
        </p:grpSpPr>
        <p:sp>
          <p:nvSpPr>
            <p:cNvPr id="87" name="Freeform 7">
              <a:extLst>
                <a:ext uri="{FF2B5EF4-FFF2-40B4-BE49-F238E27FC236}">
                  <a16:creationId xmlns:a16="http://schemas.microsoft.com/office/drawing/2014/main" id="{BDEB0D46-741F-0252-28A3-A5B58427B432}"/>
                </a:ext>
              </a:extLst>
            </p:cNvPr>
            <p:cNvSpPr>
              <a:spLocks noEditPoints="1"/>
            </p:cNvSpPr>
            <p:nvPr/>
          </p:nvSpPr>
          <p:spPr bwMode="auto">
            <a:xfrm>
              <a:off x="-1703388" y="3184525"/>
              <a:ext cx="1425575" cy="1428750"/>
            </a:xfrm>
            <a:custGeom>
              <a:avLst/>
              <a:gdLst>
                <a:gd name="T0" fmla="*/ 328 w 380"/>
                <a:gd name="T1" fmla="*/ 254 h 381"/>
                <a:gd name="T2" fmla="*/ 253 w 380"/>
                <a:gd name="T3" fmla="*/ 53 h 381"/>
                <a:gd name="T4" fmla="*/ 52 w 380"/>
                <a:gd name="T5" fmla="*/ 128 h 381"/>
                <a:gd name="T6" fmla="*/ 127 w 380"/>
                <a:gd name="T7" fmla="*/ 329 h 381"/>
                <a:gd name="T8" fmla="*/ 328 w 380"/>
                <a:gd name="T9" fmla="*/ 254 h 381"/>
                <a:gd name="T10" fmla="*/ 2 w 380"/>
                <a:gd name="T11" fmla="*/ 240 h 381"/>
                <a:gd name="T12" fmla="*/ 7 w 380"/>
                <a:gd name="T13" fmla="*/ 228 h 381"/>
                <a:gd name="T14" fmla="*/ 28 w 380"/>
                <a:gd name="T15" fmla="*/ 220 h 381"/>
                <a:gd name="T16" fmla="*/ 30 w 380"/>
                <a:gd name="T17" fmla="*/ 150 h 381"/>
                <a:gd name="T18" fmla="*/ 10 w 380"/>
                <a:gd name="T19" fmla="*/ 140 h 381"/>
                <a:gd name="T20" fmla="*/ 6 w 380"/>
                <a:gd name="T21" fmla="*/ 128 h 381"/>
                <a:gd name="T22" fmla="*/ 22 w 380"/>
                <a:gd name="T23" fmla="*/ 92 h 381"/>
                <a:gd name="T24" fmla="*/ 34 w 380"/>
                <a:gd name="T25" fmla="*/ 88 h 381"/>
                <a:gd name="T26" fmla="*/ 55 w 380"/>
                <a:gd name="T27" fmla="*/ 97 h 381"/>
                <a:gd name="T28" fmla="*/ 106 w 380"/>
                <a:gd name="T29" fmla="*/ 49 h 381"/>
                <a:gd name="T30" fmla="*/ 98 w 380"/>
                <a:gd name="T31" fmla="*/ 28 h 381"/>
                <a:gd name="T32" fmla="*/ 104 w 380"/>
                <a:gd name="T33" fmla="*/ 16 h 381"/>
                <a:gd name="T34" fmla="*/ 141 w 380"/>
                <a:gd name="T35" fmla="*/ 2 h 381"/>
                <a:gd name="T36" fmla="*/ 153 w 380"/>
                <a:gd name="T37" fmla="*/ 7 h 381"/>
                <a:gd name="T38" fmla="*/ 161 w 380"/>
                <a:gd name="T39" fmla="*/ 29 h 381"/>
                <a:gd name="T40" fmla="*/ 231 w 380"/>
                <a:gd name="T41" fmla="*/ 31 h 381"/>
                <a:gd name="T42" fmla="*/ 241 w 380"/>
                <a:gd name="T43" fmla="*/ 11 h 381"/>
                <a:gd name="T44" fmla="*/ 253 w 380"/>
                <a:gd name="T45" fmla="*/ 6 h 381"/>
                <a:gd name="T46" fmla="*/ 289 w 380"/>
                <a:gd name="T47" fmla="*/ 23 h 381"/>
                <a:gd name="T48" fmla="*/ 293 w 380"/>
                <a:gd name="T49" fmla="*/ 35 h 381"/>
                <a:gd name="T50" fmla="*/ 284 w 380"/>
                <a:gd name="T51" fmla="*/ 55 h 381"/>
                <a:gd name="T52" fmla="*/ 332 w 380"/>
                <a:gd name="T53" fmla="*/ 107 h 381"/>
                <a:gd name="T54" fmla="*/ 353 w 380"/>
                <a:gd name="T55" fmla="*/ 99 h 381"/>
                <a:gd name="T56" fmla="*/ 365 w 380"/>
                <a:gd name="T57" fmla="*/ 104 h 381"/>
                <a:gd name="T58" fmla="*/ 379 w 380"/>
                <a:gd name="T59" fmla="*/ 142 h 381"/>
                <a:gd name="T60" fmla="*/ 374 w 380"/>
                <a:gd name="T61" fmla="*/ 153 h 381"/>
                <a:gd name="T62" fmla="*/ 352 w 380"/>
                <a:gd name="T63" fmla="*/ 161 h 381"/>
                <a:gd name="T64" fmla="*/ 350 w 380"/>
                <a:gd name="T65" fmla="*/ 232 h 381"/>
                <a:gd name="T66" fmla="*/ 370 w 380"/>
                <a:gd name="T67" fmla="*/ 241 h 381"/>
                <a:gd name="T68" fmla="*/ 375 w 380"/>
                <a:gd name="T69" fmla="*/ 253 h 381"/>
                <a:gd name="T70" fmla="*/ 358 w 380"/>
                <a:gd name="T71" fmla="*/ 290 h 381"/>
                <a:gd name="T72" fmla="*/ 346 w 380"/>
                <a:gd name="T73" fmla="*/ 294 h 381"/>
                <a:gd name="T74" fmla="*/ 326 w 380"/>
                <a:gd name="T75" fmla="*/ 285 h 381"/>
                <a:gd name="T76" fmla="*/ 274 w 380"/>
                <a:gd name="T77" fmla="*/ 333 h 381"/>
                <a:gd name="T78" fmla="*/ 282 w 380"/>
                <a:gd name="T79" fmla="*/ 354 h 381"/>
                <a:gd name="T80" fmla="*/ 277 w 380"/>
                <a:gd name="T81" fmla="*/ 365 h 381"/>
                <a:gd name="T82" fmla="*/ 239 w 380"/>
                <a:gd name="T83" fmla="*/ 379 h 381"/>
                <a:gd name="T84" fmla="*/ 228 w 380"/>
                <a:gd name="T85" fmla="*/ 374 h 381"/>
                <a:gd name="T86" fmla="*/ 220 w 380"/>
                <a:gd name="T87" fmla="*/ 353 h 381"/>
                <a:gd name="T88" fmla="*/ 149 w 380"/>
                <a:gd name="T89" fmla="*/ 350 h 381"/>
                <a:gd name="T90" fmla="*/ 139 w 380"/>
                <a:gd name="T91" fmla="*/ 371 h 381"/>
                <a:gd name="T92" fmla="*/ 128 w 380"/>
                <a:gd name="T93" fmla="*/ 375 h 381"/>
                <a:gd name="T94" fmla="*/ 91 w 380"/>
                <a:gd name="T95" fmla="*/ 359 h 381"/>
                <a:gd name="T96" fmla="*/ 87 w 380"/>
                <a:gd name="T97" fmla="*/ 347 h 381"/>
                <a:gd name="T98" fmla="*/ 96 w 380"/>
                <a:gd name="T99" fmla="*/ 326 h 381"/>
                <a:gd name="T100" fmla="*/ 48 w 380"/>
                <a:gd name="T101" fmla="*/ 275 h 381"/>
                <a:gd name="T102" fmla="*/ 27 w 380"/>
                <a:gd name="T103" fmla="*/ 282 h 381"/>
                <a:gd name="T104" fmla="*/ 15 w 380"/>
                <a:gd name="T105" fmla="*/ 277 h 381"/>
                <a:gd name="T106" fmla="*/ 2 w 380"/>
                <a:gd name="T107" fmla="*/ 24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0" h="381">
                  <a:moveTo>
                    <a:pt x="328" y="254"/>
                  </a:moveTo>
                  <a:cubicBezTo>
                    <a:pt x="363" y="178"/>
                    <a:pt x="329" y="88"/>
                    <a:pt x="253" y="53"/>
                  </a:cubicBezTo>
                  <a:cubicBezTo>
                    <a:pt x="177" y="18"/>
                    <a:pt x="87" y="52"/>
                    <a:pt x="52" y="128"/>
                  </a:cubicBezTo>
                  <a:cubicBezTo>
                    <a:pt x="17" y="204"/>
                    <a:pt x="51" y="294"/>
                    <a:pt x="127" y="329"/>
                  </a:cubicBezTo>
                  <a:cubicBezTo>
                    <a:pt x="203" y="363"/>
                    <a:pt x="293" y="330"/>
                    <a:pt x="328" y="254"/>
                  </a:cubicBezTo>
                  <a:close/>
                  <a:moveTo>
                    <a:pt x="2" y="240"/>
                  </a:moveTo>
                  <a:cubicBezTo>
                    <a:pt x="0" y="235"/>
                    <a:pt x="2" y="230"/>
                    <a:pt x="7" y="228"/>
                  </a:cubicBezTo>
                  <a:cubicBezTo>
                    <a:pt x="28" y="220"/>
                    <a:pt x="28" y="220"/>
                    <a:pt x="28" y="220"/>
                  </a:cubicBezTo>
                  <a:cubicBezTo>
                    <a:pt x="24" y="197"/>
                    <a:pt x="24" y="173"/>
                    <a:pt x="30" y="150"/>
                  </a:cubicBezTo>
                  <a:cubicBezTo>
                    <a:pt x="10" y="140"/>
                    <a:pt x="10" y="140"/>
                    <a:pt x="10" y="140"/>
                  </a:cubicBezTo>
                  <a:cubicBezTo>
                    <a:pt x="5" y="138"/>
                    <a:pt x="3" y="133"/>
                    <a:pt x="6" y="128"/>
                  </a:cubicBezTo>
                  <a:cubicBezTo>
                    <a:pt x="22" y="92"/>
                    <a:pt x="22" y="92"/>
                    <a:pt x="22" y="92"/>
                  </a:cubicBezTo>
                  <a:cubicBezTo>
                    <a:pt x="24" y="87"/>
                    <a:pt x="29" y="86"/>
                    <a:pt x="34" y="88"/>
                  </a:cubicBezTo>
                  <a:cubicBezTo>
                    <a:pt x="55" y="97"/>
                    <a:pt x="55" y="97"/>
                    <a:pt x="55" y="97"/>
                  </a:cubicBezTo>
                  <a:cubicBezTo>
                    <a:pt x="68" y="77"/>
                    <a:pt x="86" y="61"/>
                    <a:pt x="106" y="49"/>
                  </a:cubicBezTo>
                  <a:cubicBezTo>
                    <a:pt x="98" y="28"/>
                    <a:pt x="98" y="28"/>
                    <a:pt x="98" y="28"/>
                  </a:cubicBezTo>
                  <a:cubicBezTo>
                    <a:pt x="97" y="23"/>
                    <a:pt x="99" y="18"/>
                    <a:pt x="104" y="16"/>
                  </a:cubicBezTo>
                  <a:cubicBezTo>
                    <a:pt x="141" y="2"/>
                    <a:pt x="141" y="2"/>
                    <a:pt x="141" y="2"/>
                  </a:cubicBezTo>
                  <a:cubicBezTo>
                    <a:pt x="146" y="0"/>
                    <a:pt x="151" y="3"/>
                    <a:pt x="153" y="7"/>
                  </a:cubicBezTo>
                  <a:cubicBezTo>
                    <a:pt x="161" y="29"/>
                    <a:pt x="161" y="29"/>
                    <a:pt x="161" y="29"/>
                  </a:cubicBezTo>
                  <a:cubicBezTo>
                    <a:pt x="184" y="24"/>
                    <a:pt x="208" y="25"/>
                    <a:pt x="231" y="31"/>
                  </a:cubicBezTo>
                  <a:cubicBezTo>
                    <a:pt x="241" y="11"/>
                    <a:pt x="241" y="11"/>
                    <a:pt x="241" y="11"/>
                  </a:cubicBezTo>
                  <a:cubicBezTo>
                    <a:pt x="243" y="6"/>
                    <a:pt x="248" y="4"/>
                    <a:pt x="253" y="6"/>
                  </a:cubicBezTo>
                  <a:cubicBezTo>
                    <a:pt x="289" y="23"/>
                    <a:pt x="289" y="23"/>
                    <a:pt x="289" y="23"/>
                  </a:cubicBezTo>
                  <a:cubicBezTo>
                    <a:pt x="293" y="25"/>
                    <a:pt x="295" y="30"/>
                    <a:pt x="293" y="35"/>
                  </a:cubicBezTo>
                  <a:cubicBezTo>
                    <a:pt x="284" y="55"/>
                    <a:pt x="284" y="55"/>
                    <a:pt x="284" y="55"/>
                  </a:cubicBezTo>
                  <a:cubicBezTo>
                    <a:pt x="304" y="69"/>
                    <a:pt x="320" y="87"/>
                    <a:pt x="332" y="107"/>
                  </a:cubicBezTo>
                  <a:cubicBezTo>
                    <a:pt x="353" y="99"/>
                    <a:pt x="353" y="99"/>
                    <a:pt x="353" y="99"/>
                  </a:cubicBezTo>
                  <a:cubicBezTo>
                    <a:pt x="358" y="97"/>
                    <a:pt x="363" y="100"/>
                    <a:pt x="365" y="104"/>
                  </a:cubicBezTo>
                  <a:cubicBezTo>
                    <a:pt x="379" y="142"/>
                    <a:pt x="379" y="142"/>
                    <a:pt x="379" y="142"/>
                  </a:cubicBezTo>
                  <a:cubicBezTo>
                    <a:pt x="380" y="146"/>
                    <a:pt x="378" y="152"/>
                    <a:pt x="374" y="153"/>
                  </a:cubicBezTo>
                  <a:cubicBezTo>
                    <a:pt x="352" y="161"/>
                    <a:pt x="352" y="161"/>
                    <a:pt x="352" y="161"/>
                  </a:cubicBezTo>
                  <a:cubicBezTo>
                    <a:pt x="357" y="184"/>
                    <a:pt x="356" y="208"/>
                    <a:pt x="350" y="232"/>
                  </a:cubicBezTo>
                  <a:cubicBezTo>
                    <a:pt x="370" y="241"/>
                    <a:pt x="370" y="241"/>
                    <a:pt x="370" y="241"/>
                  </a:cubicBezTo>
                  <a:cubicBezTo>
                    <a:pt x="375" y="243"/>
                    <a:pt x="377" y="249"/>
                    <a:pt x="375" y="253"/>
                  </a:cubicBezTo>
                  <a:cubicBezTo>
                    <a:pt x="358" y="290"/>
                    <a:pt x="358" y="290"/>
                    <a:pt x="358" y="290"/>
                  </a:cubicBezTo>
                  <a:cubicBezTo>
                    <a:pt x="356" y="294"/>
                    <a:pt x="351" y="296"/>
                    <a:pt x="346" y="294"/>
                  </a:cubicBezTo>
                  <a:cubicBezTo>
                    <a:pt x="326" y="285"/>
                    <a:pt x="326" y="285"/>
                    <a:pt x="326" y="285"/>
                  </a:cubicBezTo>
                  <a:cubicBezTo>
                    <a:pt x="312" y="305"/>
                    <a:pt x="294" y="321"/>
                    <a:pt x="274" y="333"/>
                  </a:cubicBezTo>
                  <a:cubicBezTo>
                    <a:pt x="282" y="354"/>
                    <a:pt x="282" y="354"/>
                    <a:pt x="282" y="354"/>
                  </a:cubicBezTo>
                  <a:cubicBezTo>
                    <a:pt x="283" y="359"/>
                    <a:pt x="281" y="364"/>
                    <a:pt x="277" y="365"/>
                  </a:cubicBezTo>
                  <a:cubicBezTo>
                    <a:pt x="239" y="379"/>
                    <a:pt x="239" y="379"/>
                    <a:pt x="239" y="379"/>
                  </a:cubicBezTo>
                  <a:cubicBezTo>
                    <a:pt x="234" y="381"/>
                    <a:pt x="229" y="379"/>
                    <a:pt x="228" y="374"/>
                  </a:cubicBezTo>
                  <a:cubicBezTo>
                    <a:pt x="220" y="353"/>
                    <a:pt x="220" y="353"/>
                    <a:pt x="220" y="353"/>
                  </a:cubicBezTo>
                  <a:cubicBezTo>
                    <a:pt x="197" y="357"/>
                    <a:pt x="172" y="357"/>
                    <a:pt x="149" y="350"/>
                  </a:cubicBezTo>
                  <a:cubicBezTo>
                    <a:pt x="139" y="371"/>
                    <a:pt x="139" y="371"/>
                    <a:pt x="139" y="371"/>
                  </a:cubicBezTo>
                  <a:cubicBezTo>
                    <a:pt x="137" y="375"/>
                    <a:pt x="132" y="377"/>
                    <a:pt x="128" y="375"/>
                  </a:cubicBezTo>
                  <a:cubicBezTo>
                    <a:pt x="91" y="359"/>
                    <a:pt x="91" y="359"/>
                    <a:pt x="91" y="359"/>
                  </a:cubicBezTo>
                  <a:cubicBezTo>
                    <a:pt x="87" y="357"/>
                    <a:pt x="85" y="351"/>
                    <a:pt x="87" y="347"/>
                  </a:cubicBezTo>
                  <a:cubicBezTo>
                    <a:pt x="96" y="326"/>
                    <a:pt x="96" y="326"/>
                    <a:pt x="96" y="326"/>
                  </a:cubicBezTo>
                  <a:cubicBezTo>
                    <a:pt x="76" y="313"/>
                    <a:pt x="60" y="295"/>
                    <a:pt x="48" y="275"/>
                  </a:cubicBezTo>
                  <a:cubicBezTo>
                    <a:pt x="27" y="282"/>
                    <a:pt x="27" y="282"/>
                    <a:pt x="27" y="282"/>
                  </a:cubicBezTo>
                  <a:cubicBezTo>
                    <a:pt x="22" y="284"/>
                    <a:pt x="17" y="282"/>
                    <a:pt x="15" y="277"/>
                  </a:cubicBezTo>
                  <a:cubicBezTo>
                    <a:pt x="2" y="240"/>
                    <a:pt x="2" y="240"/>
                    <a:pt x="2" y="240"/>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88" name="Freeform 8">
              <a:extLst>
                <a:ext uri="{FF2B5EF4-FFF2-40B4-BE49-F238E27FC236}">
                  <a16:creationId xmlns:a16="http://schemas.microsoft.com/office/drawing/2014/main" id="{F4DD0DA2-60F0-51FC-9337-B9DCFE1CFDB4}"/>
                </a:ext>
              </a:extLst>
            </p:cNvPr>
            <p:cNvSpPr>
              <a:spLocks/>
            </p:cNvSpPr>
            <p:nvPr/>
          </p:nvSpPr>
          <p:spPr bwMode="auto">
            <a:xfrm>
              <a:off x="-1139825" y="3468688"/>
              <a:ext cx="300038" cy="352425"/>
            </a:xfrm>
            <a:custGeom>
              <a:avLst/>
              <a:gdLst>
                <a:gd name="T0" fmla="*/ 76 w 80"/>
                <a:gd name="T1" fmla="*/ 39 h 94"/>
                <a:gd name="T2" fmla="*/ 79 w 80"/>
                <a:gd name="T3" fmla="*/ 50 h 94"/>
                <a:gd name="T4" fmla="*/ 74 w 80"/>
                <a:gd name="T5" fmla="*/ 60 h 94"/>
                <a:gd name="T6" fmla="*/ 40 w 80"/>
                <a:gd name="T7" fmla="*/ 94 h 94"/>
                <a:gd name="T8" fmla="*/ 6 w 80"/>
                <a:gd name="T9" fmla="*/ 60 h 94"/>
                <a:gd name="T10" fmla="*/ 1 w 80"/>
                <a:gd name="T11" fmla="*/ 50 h 94"/>
                <a:gd name="T12" fmla="*/ 5 w 80"/>
                <a:gd name="T13" fmla="*/ 39 h 94"/>
                <a:gd name="T14" fmla="*/ 40 w 80"/>
                <a:gd name="T15" fmla="*/ 0 h 94"/>
                <a:gd name="T16" fmla="*/ 76 w 80"/>
                <a:gd name="T17"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4">
                  <a:moveTo>
                    <a:pt x="76" y="39"/>
                  </a:moveTo>
                  <a:cubicBezTo>
                    <a:pt x="79" y="40"/>
                    <a:pt x="80" y="42"/>
                    <a:pt x="79" y="50"/>
                  </a:cubicBezTo>
                  <a:cubicBezTo>
                    <a:pt x="78" y="57"/>
                    <a:pt x="76" y="59"/>
                    <a:pt x="74" y="60"/>
                  </a:cubicBezTo>
                  <a:cubicBezTo>
                    <a:pt x="68" y="80"/>
                    <a:pt x="50" y="94"/>
                    <a:pt x="40" y="94"/>
                  </a:cubicBezTo>
                  <a:cubicBezTo>
                    <a:pt x="30" y="94"/>
                    <a:pt x="12" y="80"/>
                    <a:pt x="6" y="60"/>
                  </a:cubicBezTo>
                  <a:cubicBezTo>
                    <a:pt x="4" y="60"/>
                    <a:pt x="2" y="57"/>
                    <a:pt x="1" y="50"/>
                  </a:cubicBezTo>
                  <a:cubicBezTo>
                    <a:pt x="0" y="42"/>
                    <a:pt x="2" y="40"/>
                    <a:pt x="5" y="39"/>
                  </a:cubicBezTo>
                  <a:cubicBezTo>
                    <a:pt x="6" y="17"/>
                    <a:pt x="15" y="0"/>
                    <a:pt x="40" y="0"/>
                  </a:cubicBezTo>
                  <a:cubicBezTo>
                    <a:pt x="65" y="0"/>
                    <a:pt x="74" y="17"/>
                    <a:pt x="76" y="39"/>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89" name="Freeform 9">
              <a:extLst>
                <a:ext uri="{FF2B5EF4-FFF2-40B4-BE49-F238E27FC236}">
                  <a16:creationId xmlns:a16="http://schemas.microsoft.com/office/drawing/2014/main" id="{AC57082F-363C-CE47-33D7-A9E172CDCFB1}"/>
                </a:ext>
              </a:extLst>
            </p:cNvPr>
            <p:cNvSpPr>
              <a:spLocks/>
            </p:cNvSpPr>
            <p:nvPr/>
          </p:nvSpPr>
          <p:spPr bwMode="auto">
            <a:xfrm>
              <a:off x="-1027113" y="3870325"/>
              <a:ext cx="74613" cy="187325"/>
            </a:xfrm>
            <a:custGeom>
              <a:avLst/>
              <a:gdLst>
                <a:gd name="T0" fmla="*/ 33 w 47"/>
                <a:gd name="T1" fmla="*/ 0 h 118"/>
                <a:gd name="T2" fmla="*/ 47 w 47"/>
                <a:gd name="T3" fmla="*/ 45 h 118"/>
                <a:gd name="T4" fmla="*/ 23 w 47"/>
                <a:gd name="T5" fmla="*/ 118 h 118"/>
                <a:gd name="T6" fmla="*/ 0 w 47"/>
                <a:gd name="T7" fmla="*/ 45 h 118"/>
                <a:gd name="T8" fmla="*/ 14 w 47"/>
                <a:gd name="T9" fmla="*/ 0 h 118"/>
                <a:gd name="T10" fmla="*/ 23 w 47"/>
                <a:gd name="T11" fmla="*/ 0 h 118"/>
                <a:gd name="T12" fmla="*/ 33 w 47"/>
                <a:gd name="T13" fmla="*/ 0 h 118"/>
                <a:gd name="T14" fmla="*/ 33 w 47"/>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18">
                  <a:moveTo>
                    <a:pt x="33" y="0"/>
                  </a:moveTo>
                  <a:lnTo>
                    <a:pt x="47" y="45"/>
                  </a:lnTo>
                  <a:lnTo>
                    <a:pt x="23" y="118"/>
                  </a:lnTo>
                  <a:lnTo>
                    <a:pt x="0" y="45"/>
                  </a:lnTo>
                  <a:lnTo>
                    <a:pt x="14" y="0"/>
                  </a:lnTo>
                  <a:lnTo>
                    <a:pt x="23" y="0"/>
                  </a:lnTo>
                  <a:lnTo>
                    <a:pt x="33" y="0"/>
                  </a:lnTo>
                  <a:lnTo>
                    <a:pt x="33"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90" name="Freeform 10">
              <a:extLst>
                <a:ext uri="{FF2B5EF4-FFF2-40B4-BE49-F238E27FC236}">
                  <a16:creationId xmlns:a16="http://schemas.microsoft.com/office/drawing/2014/main" id="{0807218C-211B-F42D-E845-421C3E6430BE}"/>
                </a:ext>
              </a:extLst>
            </p:cNvPr>
            <p:cNvSpPr>
              <a:spLocks/>
            </p:cNvSpPr>
            <p:nvPr/>
          </p:nvSpPr>
          <p:spPr bwMode="auto">
            <a:xfrm>
              <a:off x="-1327150" y="3798888"/>
              <a:ext cx="674688" cy="528638"/>
            </a:xfrm>
            <a:custGeom>
              <a:avLst/>
              <a:gdLst>
                <a:gd name="T0" fmla="*/ 0 w 180"/>
                <a:gd name="T1" fmla="*/ 51 h 141"/>
                <a:gd name="T2" fmla="*/ 56 w 180"/>
                <a:gd name="T3" fmla="*/ 0 h 141"/>
                <a:gd name="T4" fmla="*/ 90 w 180"/>
                <a:gd name="T5" fmla="*/ 102 h 141"/>
                <a:gd name="T6" fmla="*/ 124 w 180"/>
                <a:gd name="T7" fmla="*/ 0 h 141"/>
                <a:gd name="T8" fmla="*/ 180 w 180"/>
                <a:gd name="T9" fmla="*/ 51 h 141"/>
                <a:gd name="T10" fmla="*/ 180 w 180"/>
                <a:gd name="T11" fmla="*/ 82 h 141"/>
                <a:gd name="T12" fmla="*/ 92 w 180"/>
                <a:gd name="T13" fmla="*/ 141 h 141"/>
                <a:gd name="T14" fmla="*/ 88 w 180"/>
                <a:gd name="T15" fmla="*/ 141 h 141"/>
                <a:gd name="T16" fmla="*/ 0 w 180"/>
                <a:gd name="T17" fmla="*/ 82 h 141"/>
                <a:gd name="T18" fmla="*/ 0 w 180"/>
                <a:gd name="T19"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41">
                  <a:moveTo>
                    <a:pt x="0" y="51"/>
                  </a:moveTo>
                  <a:cubicBezTo>
                    <a:pt x="0" y="19"/>
                    <a:pt x="31" y="6"/>
                    <a:pt x="56" y="0"/>
                  </a:cubicBezTo>
                  <a:cubicBezTo>
                    <a:pt x="90" y="102"/>
                    <a:pt x="90" y="102"/>
                    <a:pt x="90" y="102"/>
                  </a:cubicBezTo>
                  <a:cubicBezTo>
                    <a:pt x="124" y="0"/>
                    <a:pt x="124" y="0"/>
                    <a:pt x="124" y="0"/>
                  </a:cubicBezTo>
                  <a:cubicBezTo>
                    <a:pt x="150" y="6"/>
                    <a:pt x="180" y="19"/>
                    <a:pt x="180" y="51"/>
                  </a:cubicBezTo>
                  <a:cubicBezTo>
                    <a:pt x="180" y="82"/>
                    <a:pt x="180" y="82"/>
                    <a:pt x="180" y="82"/>
                  </a:cubicBezTo>
                  <a:cubicBezTo>
                    <a:pt x="180" y="82"/>
                    <a:pt x="170" y="141"/>
                    <a:pt x="92" y="141"/>
                  </a:cubicBezTo>
                  <a:cubicBezTo>
                    <a:pt x="88" y="141"/>
                    <a:pt x="88" y="141"/>
                    <a:pt x="88" y="141"/>
                  </a:cubicBezTo>
                  <a:cubicBezTo>
                    <a:pt x="10" y="141"/>
                    <a:pt x="0" y="82"/>
                    <a:pt x="0" y="82"/>
                  </a:cubicBezTo>
                  <a:cubicBezTo>
                    <a:pt x="0" y="51"/>
                    <a:pt x="0" y="51"/>
                    <a:pt x="0" y="51"/>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91" name="Freeform 11">
              <a:extLst>
                <a:ext uri="{FF2B5EF4-FFF2-40B4-BE49-F238E27FC236}">
                  <a16:creationId xmlns:a16="http://schemas.microsoft.com/office/drawing/2014/main" id="{DCFE87EA-EA3A-7AA6-709F-47C1044AD564}"/>
                </a:ext>
              </a:extLst>
            </p:cNvPr>
            <p:cNvSpPr>
              <a:spLocks/>
            </p:cNvSpPr>
            <p:nvPr/>
          </p:nvSpPr>
          <p:spPr bwMode="auto">
            <a:xfrm>
              <a:off x="-2146300" y="3295650"/>
              <a:ext cx="473075" cy="371475"/>
            </a:xfrm>
            <a:custGeom>
              <a:avLst/>
              <a:gdLst>
                <a:gd name="T0" fmla="*/ 126 w 126"/>
                <a:gd name="T1" fmla="*/ 36 h 99"/>
                <a:gd name="T2" fmla="*/ 126 w 126"/>
                <a:gd name="T3" fmla="*/ 58 h 99"/>
                <a:gd name="T4" fmla="*/ 64 w 126"/>
                <a:gd name="T5" fmla="*/ 99 h 99"/>
                <a:gd name="T6" fmla="*/ 61 w 126"/>
                <a:gd name="T7" fmla="*/ 99 h 99"/>
                <a:gd name="T8" fmla="*/ 0 w 126"/>
                <a:gd name="T9" fmla="*/ 58 h 99"/>
                <a:gd name="T10" fmla="*/ 0 w 126"/>
                <a:gd name="T11" fmla="*/ 36 h 99"/>
                <a:gd name="T12" fmla="*/ 39 w 126"/>
                <a:gd name="T13" fmla="*/ 0 h 99"/>
                <a:gd name="T14" fmla="*/ 63 w 126"/>
                <a:gd name="T15" fmla="*/ 72 h 99"/>
                <a:gd name="T16" fmla="*/ 87 w 126"/>
                <a:gd name="T17" fmla="*/ 0 h 99"/>
                <a:gd name="T18" fmla="*/ 126 w 126"/>
                <a:gd name="T19" fmla="*/ 3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99">
                  <a:moveTo>
                    <a:pt x="126" y="36"/>
                  </a:moveTo>
                  <a:cubicBezTo>
                    <a:pt x="126" y="58"/>
                    <a:pt x="126" y="58"/>
                    <a:pt x="126" y="58"/>
                  </a:cubicBezTo>
                  <a:cubicBezTo>
                    <a:pt x="126" y="58"/>
                    <a:pt x="119" y="99"/>
                    <a:pt x="64" y="99"/>
                  </a:cubicBezTo>
                  <a:cubicBezTo>
                    <a:pt x="61" y="99"/>
                    <a:pt x="61" y="99"/>
                    <a:pt x="61" y="99"/>
                  </a:cubicBezTo>
                  <a:cubicBezTo>
                    <a:pt x="7" y="99"/>
                    <a:pt x="0" y="58"/>
                    <a:pt x="0" y="58"/>
                  </a:cubicBezTo>
                  <a:cubicBezTo>
                    <a:pt x="0" y="36"/>
                    <a:pt x="0" y="36"/>
                    <a:pt x="0" y="36"/>
                  </a:cubicBezTo>
                  <a:cubicBezTo>
                    <a:pt x="0" y="14"/>
                    <a:pt x="21" y="4"/>
                    <a:pt x="39" y="0"/>
                  </a:cubicBezTo>
                  <a:cubicBezTo>
                    <a:pt x="63" y="72"/>
                    <a:pt x="63" y="72"/>
                    <a:pt x="63" y="72"/>
                  </a:cubicBezTo>
                  <a:cubicBezTo>
                    <a:pt x="87" y="0"/>
                    <a:pt x="87" y="0"/>
                    <a:pt x="87" y="0"/>
                  </a:cubicBezTo>
                  <a:cubicBezTo>
                    <a:pt x="104" y="4"/>
                    <a:pt x="126" y="14"/>
                    <a:pt x="126" y="3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92" name="Freeform 12">
              <a:extLst>
                <a:ext uri="{FF2B5EF4-FFF2-40B4-BE49-F238E27FC236}">
                  <a16:creationId xmlns:a16="http://schemas.microsoft.com/office/drawing/2014/main" id="{C682B633-671A-2348-5FA7-EA94876F2EBD}"/>
                </a:ext>
              </a:extLst>
            </p:cNvPr>
            <p:cNvSpPr>
              <a:spLocks/>
            </p:cNvSpPr>
            <p:nvPr/>
          </p:nvSpPr>
          <p:spPr bwMode="auto">
            <a:xfrm>
              <a:off x="-1939925" y="3349625"/>
              <a:ext cx="57150" cy="127000"/>
            </a:xfrm>
            <a:custGeom>
              <a:avLst/>
              <a:gdLst>
                <a:gd name="T0" fmla="*/ 26 w 36"/>
                <a:gd name="T1" fmla="*/ 0 h 80"/>
                <a:gd name="T2" fmla="*/ 36 w 36"/>
                <a:gd name="T3" fmla="*/ 30 h 80"/>
                <a:gd name="T4" fmla="*/ 19 w 36"/>
                <a:gd name="T5" fmla="*/ 80 h 80"/>
                <a:gd name="T6" fmla="*/ 0 w 36"/>
                <a:gd name="T7" fmla="*/ 30 h 80"/>
                <a:gd name="T8" fmla="*/ 12 w 36"/>
                <a:gd name="T9" fmla="*/ 0 h 80"/>
                <a:gd name="T10" fmla="*/ 19 w 36"/>
                <a:gd name="T11" fmla="*/ 0 h 80"/>
                <a:gd name="T12" fmla="*/ 26 w 36"/>
                <a:gd name="T13" fmla="*/ 0 h 80"/>
                <a:gd name="T14" fmla="*/ 26 w 36"/>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80">
                  <a:moveTo>
                    <a:pt x="26" y="0"/>
                  </a:moveTo>
                  <a:lnTo>
                    <a:pt x="36" y="30"/>
                  </a:lnTo>
                  <a:lnTo>
                    <a:pt x="19" y="80"/>
                  </a:lnTo>
                  <a:lnTo>
                    <a:pt x="0" y="30"/>
                  </a:lnTo>
                  <a:lnTo>
                    <a:pt x="12" y="0"/>
                  </a:lnTo>
                  <a:lnTo>
                    <a:pt x="19" y="0"/>
                  </a:lnTo>
                  <a:lnTo>
                    <a:pt x="26" y="0"/>
                  </a:lnTo>
                  <a:lnTo>
                    <a:pt x="26" y="0"/>
                  </a:ln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93" name="Freeform 13">
              <a:extLst>
                <a:ext uri="{FF2B5EF4-FFF2-40B4-BE49-F238E27FC236}">
                  <a16:creationId xmlns:a16="http://schemas.microsoft.com/office/drawing/2014/main" id="{7B97FCF1-2159-8354-817E-F8C398D75BF5}"/>
                </a:ext>
              </a:extLst>
            </p:cNvPr>
            <p:cNvSpPr>
              <a:spLocks/>
            </p:cNvSpPr>
            <p:nvPr/>
          </p:nvSpPr>
          <p:spPr bwMode="auto">
            <a:xfrm>
              <a:off x="-2017713" y="3067050"/>
              <a:ext cx="214313" cy="244475"/>
            </a:xfrm>
            <a:custGeom>
              <a:avLst/>
              <a:gdLst>
                <a:gd name="T0" fmla="*/ 53 w 57"/>
                <a:gd name="T1" fmla="*/ 27 h 65"/>
                <a:gd name="T2" fmla="*/ 56 w 57"/>
                <a:gd name="T3" fmla="*/ 35 h 65"/>
                <a:gd name="T4" fmla="*/ 52 w 57"/>
                <a:gd name="T5" fmla="*/ 42 h 65"/>
                <a:gd name="T6" fmla="*/ 29 w 57"/>
                <a:gd name="T7" fmla="*/ 65 h 65"/>
                <a:gd name="T8" fmla="*/ 5 w 57"/>
                <a:gd name="T9" fmla="*/ 42 h 65"/>
                <a:gd name="T10" fmla="*/ 1 w 57"/>
                <a:gd name="T11" fmla="*/ 35 h 65"/>
                <a:gd name="T12" fmla="*/ 4 w 57"/>
                <a:gd name="T13" fmla="*/ 27 h 65"/>
                <a:gd name="T14" fmla="*/ 29 w 57"/>
                <a:gd name="T15" fmla="*/ 0 h 65"/>
                <a:gd name="T16" fmla="*/ 53 w 57"/>
                <a:gd name="T1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65">
                  <a:moveTo>
                    <a:pt x="53" y="27"/>
                  </a:moveTo>
                  <a:cubicBezTo>
                    <a:pt x="55" y="28"/>
                    <a:pt x="57" y="29"/>
                    <a:pt x="56" y="35"/>
                  </a:cubicBezTo>
                  <a:cubicBezTo>
                    <a:pt x="55" y="40"/>
                    <a:pt x="54" y="41"/>
                    <a:pt x="52" y="42"/>
                  </a:cubicBezTo>
                  <a:cubicBezTo>
                    <a:pt x="48" y="55"/>
                    <a:pt x="36" y="65"/>
                    <a:pt x="29" y="65"/>
                  </a:cubicBezTo>
                  <a:cubicBezTo>
                    <a:pt x="22" y="65"/>
                    <a:pt x="9" y="55"/>
                    <a:pt x="5" y="42"/>
                  </a:cubicBezTo>
                  <a:cubicBezTo>
                    <a:pt x="4" y="42"/>
                    <a:pt x="2" y="40"/>
                    <a:pt x="1" y="35"/>
                  </a:cubicBezTo>
                  <a:cubicBezTo>
                    <a:pt x="0" y="29"/>
                    <a:pt x="2" y="28"/>
                    <a:pt x="4" y="27"/>
                  </a:cubicBezTo>
                  <a:cubicBezTo>
                    <a:pt x="5" y="12"/>
                    <a:pt x="11" y="0"/>
                    <a:pt x="29" y="0"/>
                  </a:cubicBezTo>
                  <a:cubicBezTo>
                    <a:pt x="46" y="0"/>
                    <a:pt x="52" y="12"/>
                    <a:pt x="53" y="27"/>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sp>
          <p:nvSpPr>
            <p:cNvPr id="94" name="Freeform 14">
              <a:extLst>
                <a:ext uri="{FF2B5EF4-FFF2-40B4-BE49-F238E27FC236}">
                  <a16:creationId xmlns:a16="http://schemas.microsoft.com/office/drawing/2014/main" id="{447CFFCA-B1FF-D983-3D7B-0CF0980CE71B}"/>
                </a:ext>
              </a:extLst>
            </p:cNvPr>
            <p:cNvSpPr>
              <a:spLocks/>
            </p:cNvSpPr>
            <p:nvPr/>
          </p:nvSpPr>
          <p:spPr bwMode="auto">
            <a:xfrm>
              <a:off x="-2644775" y="2681288"/>
              <a:ext cx="1309688" cy="1450975"/>
            </a:xfrm>
            <a:custGeom>
              <a:avLst/>
              <a:gdLst>
                <a:gd name="T0" fmla="*/ 223 w 349"/>
                <a:gd name="T1" fmla="*/ 356 h 387"/>
                <a:gd name="T2" fmla="*/ 223 w 349"/>
                <a:gd name="T3" fmla="*/ 378 h 387"/>
                <a:gd name="T4" fmla="*/ 214 w 349"/>
                <a:gd name="T5" fmla="*/ 387 h 387"/>
                <a:gd name="T6" fmla="*/ 174 w 349"/>
                <a:gd name="T7" fmla="*/ 387 h 387"/>
                <a:gd name="T8" fmla="*/ 165 w 349"/>
                <a:gd name="T9" fmla="*/ 378 h 387"/>
                <a:gd name="T10" fmla="*/ 165 w 349"/>
                <a:gd name="T11" fmla="*/ 356 h 387"/>
                <a:gd name="T12" fmla="*/ 100 w 349"/>
                <a:gd name="T13" fmla="*/ 329 h 387"/>
                <a:gd name="T14" fmla="*/ 84 w 349"/>
                <a:gd name="T15" fmla="*/ 345 h 387"/>
                <a:gd name="T16" fmla="*/ 71 w 349"/>
                <a:gd name="T17" fmla="*/ 345 h 387"/>
                <a:gd name="T18" fmla="*/ 43 w 349"/>
                <a:gd name="T19" fmla="*/ 316 h 387"/>
                <a:gd name="T20" fmla="*/ 43 w 349"/>
                <a:gd name="T21" fmla="*/ 304 h 387"/>
                <a:gd name="T22" fmla="*/ 59 w 349"/>
                <a:gd name="T23" fmla="*/ 288 h 387"/>
                <a:gd name="T24" fmla="*/ 32 w 349"/>
                <a:gd name="T25" fmla="*/ 222 h 387"/>
                <a:gd name="T26" fmla="*/ 9 w 349"/>
                <a:gd name="T27" fmla="*/ 222 h 387"/>
                <a:gd name="T28" fmla="*/ 0 w 349"/>
                <a:gd name="T29" fmla="*/ 213 h 387"/>
                <a:gd name="T30" fmla="*/ 0 w 349"/>
                <a:gd name="T31" fmla="*/ 173 h 387"/>
                <a:gd name="T32" fmla="*/ 9 w 349"/>
                <a:gd name="T33" fmla="*/ 165 h 387"/>
                <a:gd name="T34" fmla="*/ 32 w 349"/>
                <a:gd name="T35" fmla="*/ 165 h 387"/>
                <a:gd name="T36" fmla="*/ 59 w 349"/>
                <a:gd name="T37" fmla="*/ 99 h 387"/>
                <a:gd name="T38" fmla="*/ 43 w 349"/>
                <a:gd name="T39" fmla="*/ 83 h 387"/>
                <a:gd name="T40" fmla="*/ 43 w 349"/>
                <a:gd name="T41" fmla="*/ 71 h 387"/>
                <a:gd name="T42" fmla="*/ 71 w 349"/>
                <a:gd name="T43" fmla="*/ 42 h 387"/>
                <a:gd name="T44" fmla="*/ 84 w 349"/>
                <a:gd name="T45" fmla="*/ 42 h 387"/>
                <a:gd name="T46" fmla="*/ 100 w 349"/>
                <a:gd name="T47" fmla="*/ 58 h 387"/>
                <a:gd name="T48" fmla="*/ 165 w 349"/>
                <a:gd name="T49" fmla="*/ 31 h 387"/>
                <a:gd name="T50" fmla="*/ 165 w 349"/>
                <a:gd name="T51" fmla="*/ 8 h 387"/>
                <a:gd name="T52" fmla="*/ 174 w 349"/>
                <a:gd name="T53" fmla="*/ 0 h 387"/>
                <a:gd name="T54" fmla="*/ 214 w 349"/>
                <a:gd name="T55" fmla="*/ 0 h 387"/>
                <a:gd name="T56" fmla="*/ 223 w 349"/>
                <a:gd name="T57" fmla="*/ 8 h 387"/>
                <a:gd name="T58" fmla="*/ 223 w 349"/>
                <a:gd name="T59" fmla="*/ 31 h 387"/>
                <a:gd name="T60" fmla="*/ 288 w 349"/>
                <a:gd name="T61" fmla="*/ 58 h 387"/>
                <a:gd name="T62" fmla="*/ 304 w 349"/>
                <a:gd name="T63" fmla="*/ 42 h 387"/>
                <a:gd name="T64" fmla="*/ 317 w 349"/>
                <a:gd name="T65" fmla="*/ 42 h 387"/>
                <a:gd name="T66" fmla="*/ 345 w 349"/>
                <a:gd name="T67" fmla="*/ 71 h 387"/>
                <a:gd name="T68" fmla="*/ 345 w 349"/>
                <a:gd name="T69" fmla="*/ 83 h 387"/>
                <a:gd name="T70" fmla="*/ 329 w 349"/>
                <a:gd name="T71" fmla="*/ 99 h 387"/>
                <a:gd name="T72" fmla="*/ 348 w 349"/>
                <a:gd name="T73" fmla="*/ 135 h 387"/>
                <a:gd name="T74" fmla="*/ 320 w 349"/>
                <a:gd name="T75" fmla="*/ 155 h 387"/>
                <a:gd name="T76" fmla="*/ 194 w 349"/>
                <a:gd name="T77" fmla="*/ 62 h 387"/>
                <a:gd name="T78" fmla="*/ 62 w 349"/>
                <a:gd name="T79" fmla="*/ 193 h 387"/>
                <a:gd name="T80" fmla="*/ 194 w 349"/>
                <a:gd name="T81" fmla="*/ 325 h 387"/>
                <a:gd name="T82" fmla="*/ 241 w 349"/>
                <a:gd name="T83" fmla="*/ 316 h 387"/>
                <a:gd name="T84" fmla="*/ 241 w 349"/>
                <a:gd name="T85" fmla="*/ 325 h 387"/>
                <a:gd name="T86" fmla="*/ 242 w 349"/>
                <a:gd name="T87" fmla="*/ 351 h 387"/>
                <a:gd name="T88" fmla="*/ 223 w 349"/>
                <a:gd name="T89" fmla="*/ 35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9" h="387">
                  <a:moveTo>
                    <a:pt x="223" y="356"/>
                  </a:moveTo>
                  <a:cubicBezTo>
                    <a:pt x="223" y="378"/>
                    <a:pt x="223" y="378"/>
                    <a:pt x="223" y="378"/>
                  </a:cubicBezTo>
                  <a:cubicBezTo>
                    <a:pt x="223" y="383"/>
                    <a:pt x="219" y="387"/>
                    <a:pt x="214" y="387"/>
                  </a:cubicBezTo>
                  <a:cubicBezTo>
                    <a:pt x="174" y="387"/>
                    <a:pt x="174" y="387"/>
                    <a:pt x="174" y="387"/>
                  </a:cubicBezTo>
                  <a:cubicBezTo>
                    <a:pt x="169" y="387"/>
                    <a:pt x="165" y="383"/>
                    <a:pt x="165" y="378"/>
                  </a:cubicBezTo>
                  <a:cubicBezTo>
                    <a:pt x="165" y="356"/>
                    <a:pt x="165" y="356"/>
                    <a:pt x="165" y="356"/>
                  </a:cubicBezTo>
                  <a:cubicBezTo>
                    <a:pt x="141" y="352"/>
                    <a:pt x="119" y="342"/>
                    <a:pt x="100" y="329"/>
                  </a:cubicBezTo>
                  <a:cubicBezTo>
                    <a:pt x="84" y="345"/>
                    <a:pt x="84" y="345"/>
                    <a:pt x="84" y="345"/>
                  </a:cubicBezTo>
                  <a:cubicBezTo>
                    <a:pt x="80" y="348"/>
                    <a:pt x="74" y="348"/>
                    <a:pt x="71" y="345"/>
                  </a:cubicBezTo>
                  <a:cubicBezTo>
                    <a:pt x="43" y="316"/>
                    <a:pt x="43" y="316"/>
                    <a:pt x="43" y="316"/>
                  </a:cubicBezTo>
                  <a:cubicBezTo>
                    <a:pt x="39" y="313"/>
                    <a:pt x="39" y="307"/>
                    <a:pt x="43" y="304"/>
                  </a:cubicBezTo>
                  <a:cubicBezTo>
                    <a:pt x="59" y="288"/>
                    <a:pt x="59" y="288"/>
                    <a:pt x="59" y="288"/>
                  </a:cubicBezTo>
                  <a:cubicBezTo>
                    <a:pt x="45" y="269"/>
                    <a:pt x="36" y="246"/>
                    <a:pt x="32" y="222"/>
                  </a:cubicBezTo>
                  <a:cubicBezTo>
                    <a:pt x="9" y="222"/>
                    <a:pt x="9" y="222"/>
                    <a:pt x="9" y="222"/>
                  </a:cubicBezTo>
                  <a:cubicBezTo>
                    <a:pt x="4" y="222"/>
                    <a:pt x="0" y="218"/>
                    <a:pt x="0" y="213"/>
                  </a:cubicBezTo>
                  <a:cubicBezTo>
                    <a:pt x="0" y="173"/>
                    <a:pt x="0" y="173"/>
                    <a:pt x="0" y="173"/>
                  </a:cubicBezTo>
                  <a:cubicBezTo>
                    <a:pt x="0" y="168"/>
                    <a:pt x="4" y="165"/>
                    <a:pt x="9" y="165"/>
                  </a:cubicBezTo>
                  <a:cubicBezTo>
                    <a:pt x="32" y="165"/>
                    <a:pt x="32" y="165"/>
                    <a:pt x="32" y="165"/>
                  </a:cubicBezTo>
                  <a:cubicBezTo>
                    <a:pt x="36" y="141"/>
                    <a:pt x="45" y="118"/>
                    <a:pt x="59" y="99"/>
                  </a:cubicBezTo>
                  <a:cubicBezTo>
                    <a:pt x="43" y="83"/>
                    <a:pt x="43" y="83"/>
                    <a:pt x="43" y="83"/>
                  </a:cubicBezTo>
                  <a:cubicBezTo>
                    <a:pt x="39" y="80"/>
                    <a:pt x="39" y="74"/>
                    <a:pt x="43" y="71"/>
                  </a:cubicBezTo>
                  <a:cubicBezTo>
                    <a:pt x="71" y="42"/>
                    <a:pt x="71" y="42"/>
                    <a:pt x="71" y="42"/>
                  </a:cubicBezTo>
                  <a:cubicBezTo>
                    <a:pt x="74" y="39"/>
                    <a:pt x="80" y="39"/>
                    <a:pt x="84" y="42"/>
                  </a:cubicBezTo>
                  <a:cubicBezTo>
                    <a:pt x="100" y="58"/>
                    <a:pt x="100" y="58"/>
                    <a:pt x="100" y="58"/>
                  </a:cubicBezTo>
                  <a:cubicBezTo>
                    <a:pt x="119" y="45"/>
                    <a:pt x="141" y="35"/>
                    <a:pt x="165" y="31"/>
                  </a:cubicBezTo>
                  <a:cubicBezTo>
                    <a:pt x="165" y="8"/>
                    <a:pt x="165" y="8"/>
                    <a:pt x="165" y="8"/>
                  </a:cubicBezTo>
                  <a:cubicBezTo>
                    <a:pt x="165" y="4"/>
                    <a:pt x="169" y="0"/>
                    <a:pt x="174" y="0"/>
                  </a:cubicBezTo>
                  <a:cubicBezTo>
                    <a:pt x="214" y="0"/>
                    <a:pt x="214" y="0"/>
                    <a:pt x="214" y="0"/>
                  </a:cubicBezTo>
                  <a:cubicBezTo>
                    <a:pt x="219" y="0"/>
                    <a:pt x="223" y="4"/>
                    <a:pt x="223" y="8"/>
                  </a:cubicBezTo>
                  <a:cubicBezTo>
                    <a:pt x="223" y="31"/>
                    <a:pt x="223" y="31"/>
                    <a:pt x="223" y="31"/>
                  </a:cubicBezTo>
                  <a:cubicBezTo>
                    <a:pt x="247" y="35"/>
                    <a:pt x="269" y="45"/>
                    <a:pt x="288" y="58"/>
                  </a:cubicBezTo>
                  <a:cubicBezTo>
                    <a:pt x="304" y="42"/>
                    <a:pt x="304" y="42"/>
                    <a:pt x="304" y="42"/>
                  </a:cubicBezTo>
                  <a:cubicBezTo>
                    <a:pt x="308" y="39"/>
                    <a:pt x="313" y="39"/>
                    <a:pt x="317" y="42"/>
                  </a:cubicBezTo>
                  <a:cubicBezTo>
                    <a:pt x="345" y="71"/>
                    <a:pt x="345" y="71"/>
                    <a:pt x="345" y="71"/>
                  </a:cubicBezTo>
                  <a:cubicBezTo>
                    <a:pt x="349" y="74"/>
                    <a:pt x="349" y="80"/>
                    <a:pt x="345" y="83"/>
                  </a:cubicBezTo>
                  <a:cubicBezTo>
                    <a:pt x="329" y="99"/>
                    <a:pt x="329" y="99"/>
                    <a:pt x="329" y="99"/>
                  </a:cubicBezTo>
                  <a:cubicBezTo>
                    <a:pt x="337" y="110"/>
                    <a:pt x="343" y="122"/>
                    <a:pt x="348" y="135"/>
                  </a:cubicBezTo>
                  <a:cubicBezTo>
                    <a:pt x="338" y="141"/>
                    <a:pt x="329" y="148"/>
                    <a:pt x="320" y="155"/>
                  </a:cubicBezTo>
                  <a:cubicBezTo>
                    <a:pt x="303" y="101"/>
                    <a:pt x="253" y="62"/>
                    <a:pt x="194" y="62"/>
                  </a:cubicBezTo>
                  <a:cubicBezTo>
                    <a:pt x="121" y="62"/>
                    <a:pt x="62" y="121"/>
                    <a:pt x="62" y="193"/>
                  </a:cubicBezTo>
                  <a:cubicBezTo>
                    <a:pt x="62" y="266"/>
                    <a:pt x="121" y="325"/>
                    <a:pt x="194" y="325"/>
                  </a:cubicBezTo>
                  <a:cubicBezTo>
                    <a:pt x="210" y="325"/>
                    <a:pt x="226" y="322"/>
                    <a:pt x="241" y="316"/>
                  </a:cubicBezTo>
                  <a:cubicBezTo>
                    <a:pt x="241" y="319"/>
                    <a:pt x="241" y="322"/>
                    <a:pt x="241" y="325"/>
                  </a:cubicBezTo>
                  <a:cubicBezTo>
                    <a:pt x="241" y="334"/>
                    <a:pt x="241" y="342"/>
                    <a:pt x="242" y="351"/>
                  </a:cubicBezTo>
                  <a:cubicBezTo>
                    <a:pt x="236" y="353"/>
                    <a:pt x="229" y="355"/>
                    <a:pt x="223" y="356"/>
                  </a:cubicBezTo>
                  <a:close/>
                </a:path>
              </a:pathLst>
            </a:custGeom>
            <a:grpFill/>
            <a:ln w="9525">
              <a:noFill/>
              <a:round/>
              <a:headEnd/>
              <a:tailEnd/>
            </a:ln>
          </p:spPr>
          <p:txBody>
            <a:bodyPr vert="horz" wrap="square" lIns="62345" tIns="31173" rIns="62345" bIns="31173"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368"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grpSp>
      <p:pic>
        <p:nvPicPr>
          <p:cNvPr id="111" name="Picture 2">
            <a:extLst>
              <a:ext uri="{FF2B5EF4-FFF2-40B4-BE49-F238E27FC236}">
                <a16:creationId xmlns:a16="http://schemas.microsoft.com/office/drawing/2014/main" id="{00B2E8F0-ADA9-0DE0-C27E-226492DD6D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5419" y="4584684"/>
            <a:ext cx="466222" cy="51092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Snowflake - Free weather icons">
            <a:extLst>
              <a:ext uri="{FF2B5EF4-FFF2-40B4-BE49-F238E27FC236}">
                <a16:creationId xmlns:a16="http://schemas.microsoft.com/office/drawing/2014/main" id="{5EE1A20D-7E36-54DB-DCDF-1DF19935BDE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41752" y="4535151"/>
            <a:ext cx="601405" cy="601405"/>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1544824C-4511-3FF4-8109-0672C1E52D31}"/>
              </a:ext>
            </a:extLst>
          </p:cNvPr>
          <p:cNvSpPr txBox="1"/>
          <p:nvPr/>
        </p:nvSpPr>
        <p:spPr>
          <a:xfrm>
            <a:off x="10653004" y="5049630"/>
            <a:ext cx="66717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Python</a:t>
            </a:r>
          </a:p>
        </p:txBody>
      </p:sp>
      <p:sp>
        <p:nvSpPr>
          <p:cNvPr id="114" name="TextBox 113">
            <a:extLst>
              <a:ext uri="{FF2B5EF4-FFF2-40B4-BE49-F238E27FC236}">
                <a16:creationId xmlns:a16="http://schemas.microsoft.com/office/drawing/2014/main" id="{9A169141-F11B-7B01-2C56-E195D4B29A20}"/>
              </a:ext>
            </a:extLst>
          </p:cNvPr>
          <p:cNvSpPr txBox="1"/>
          <p:nvPr/>
        </p:nvSpPr>
        <p:spPr>
          <a:xfrm>
            <a:off x="11273655" y="5058901"/>
            <a:ext cx="89960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Snowflake</a:t>
            </a:r>
          </a:p>
        </p:txBody>
      </p:sp>
      <p:sp>
        <p:nvSpPr>
          <p:cNvPr id="115" name="TextBox 114">
            <a:extLst>
              <a:ext uri="{FF2B5EF4-FFF2-40B4-BE49-F238E27FC236}">
                <a16:creationId xmlns:a16="http://schemas.microsoft.com/office/drawing/2014/main" id="{B9DA967D-9D93-64B0-4E6A-6DE785DB233E}"/>
              </a:ext>
            </a:extLst>
          </p:cNvPr>
          <p:cNvSpPr txBox="1"/>
          <p:nvPr/>
        </p:nvSpPr>
        <p:spPr>
          <a:xfrm>
            <a:off x="394855" y="5689849"/>
            <a:ext cx="2036835" cy="64633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400" b="1" i="0" u="none" strike="noStrike" kern="1200" cap="none" spc="0" normalizeH="0" baseline="0" noProof="0">
                <a:ln>
                  <a:noFill/>
                </a:ln>
                <a:solidFill>
                  <a:prstClr val="white"/>
                </a:solidFill>
                <a:effectLst/>
                <a:uLnTx/>
                <a:uFillTx/>
                <a:latin typeface="Poppins" pitchFamily="2" charset="77"/>
                <a:ea typeface="+mn-ea"/>
                <a:cs typeface="Poppins" pitchFamily="2" charset="77"/>
              </a:rPr>
              <a:t>REDUCTION IN LEAD QUALIFICATION TIME BY ~15%  </a:t>
            </a:r>
          </a:p>
        </p:txBody>
      </p:sp>
      <p:cxnSp>
        <p:nvCxnSpPr>
          <p:cNvPr id="118" name="Straight Connector 117">
            <a:extLst>
              <a:ext uri="{FF2B5EF4-FFF2-40B4-BE49-F238E27FC236}">
                <a16:creationId xmlns:a16="http://schemas.microsoft.com/office/drawing/2014/main" id="{1519F2EF-F3F0-1A01-17F9-5884D5744322}"/>
              </a:ext>
            </a:extLst>
          </p:cNvPr>
          <p:cNvCxnSpPr>
            <a:cxnSpLocks/>
          </p:cNvCxnSpPr>
          <p:nvPr/>
        </p:nvCxnSpPr>
        <p:spPr>
          <a:xfrm flipV="1">
            <a:off x="411714" y="5219440"/>
            <a:ext cx="2066377" cy="0"/>
          </a:xfrm>
          <a:prstGeom prst="line">
            <a:avLst/>
          </a:prstGeom>
          <a:ln>
            <a:solidFill>
              <a:srgbClr val="002E87"/>
            </a:solidFill>
          </a:ln>
        </p:spPr>
        <p:style>
          <a:lnRef idx="1">
            <a:schemeClr val="accent2"/>
          </a:lnRef>
          <a:fillRef idx="0">
            <a:schemeClr val="accent2"/>
          </a:fillRef>
          <a:effectRef idx="0">
            <a:schemeClr val="accent2"/>
          </a:effectRef>
          <a:fontRef idx="minor">
            <a:schemeClr val="tx1"/>
          </a:fontRef>
        </p:style>
      </p:cxnSp>
      <p:sp>
        <p:nvSpPr>
          <p:cNvPr id="129" name="TextBox 128">
            <a:extLst>
              <a:ext uri="{FF2B5EF4-FFF2-40B4-BE49-F238E27FC236}">
                <a16:creationId xmlns:a16="http://schemas.microsoft.com/office/drawing/2014/main" id="{C3B7CDB1-0F9F-037B-65BC-A2EC3BBC4375}"/>
              </a:ext>
            </a:extLst>
          </p:cNvPr>
          <p:cNvSpPr txBox="1"/>
          <p:nvPr/>
        </p:nvSpPr>
        <p:spPr>
          <a:xfrm>
            <a:off x="748914" y="5334062"/>
            <a:ext cx="1231910"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pitchFamily="2" charset="77"/>
                <a:ea typeface="+mn-ea"/>
                <a:cs typeface="Poppins" pitchFamily="2" charset="77"/>
              </a:rPr>
              <a:t>Impact</a:t>
            </a:r>
          </a:p>
        </p:txBody>
      </p:sp>
      <p:cxnSp>
        <p:nvCxnSpPr>
          <p:cNvPr id="130" name="Straight Connector 129">
            <a:extLst>
              <a:ext uri="{FF2B5EF4-FFF2-40B4-BE49-F238E27FC236}">
                <a16:creationId xmlns:a16="http://schemas.microsoft.com/office/drawing/2014/main" id="{CFABBA21-4B56-341A-3755-B8CA2EE7B38C}"/>
              </a:ext>
            </a:extLst>
          </p:cNvPr>
          <p:cNvCxnSpPr>
            <a:cxnSpLocks/>
          </p:cNvCxnSpPr>
          <p:nvPr/>
        </p:nvCxnSpPr>
        <p:spPr>
          <a:xfrm flipV="1">
            <a:off x="391513" y="5600477"/>
            <a:ext cx="2066377" cy="0"/>
          </a:xfrm>
          <a:prstGeom prst="line">
            <a:avLst/>
          </a:prstGeom>
          <a:ln>
            <a:solidFill>
              <a:schemeClr val="bg1"/>
            </a:solidFill>
          </a:ln>
        </p:spPr>
        <p:style>
          <a:lnRef idx="1">
            <a:schemeClr val="accent2"/>
          </a:lnRef>
          <a:fillRef idx="0">
            <a:schemeClr val="accent2"/>
          </a:fillRef>
          <a:effectRef idx="0">
            <a:schemeClr val="accent2"/>
          </a:effectRef>
          <a:fontRef idx="minor">
            <a:schemeClr val="tx1"/>
          </a:fontRef>
        </p:style>
      </p:cxnSp>
      <p:grpSp>
        <p:nvGrpSpPr>
          <p:cNvPr id="145" name="Group 144">
            <a:extLst>
              <a:ext uri="{FF2B5EF4-FFF2-40B4-BE49-F238E27FC236}">
                <a16:creationId xmlns:a16="http://schemas.microsoft.com/office/drawing/2014/main" id="{D55EE883-91C3-3919-60CE-74082537C121}"/>
              </a:ext>
            </a:extLst>
          </p:cNvPr>
          <p:cNvGrpSpPr>
            <a:grpSpLocks noChangeAspect="1"/>
          </p:cNvGrpSpPr>
          <p:nvPr/>
        </p:nvGrpSpPr>
        <p:grpSpPr>
          <a:xfrm>
            <a:off x="385688" y="5232694"/>
            <a:ext cx="274320" cy="276377"/>
            <a:chOff x="-1128713" y="3032125"/>
            <a:chExt cx="635000" cy="639763"/>
          </a:xfrm>
          <a:solidFill>
            <a:schemeClr val="bg1"/>
          </a:solidFill>
        </p:grpSpPr>
        <p:sp>
          <p:nvSpPr>
            <p:cNvPr id="146" name="Freeform 117">
              <a:extLst>
                <a:ext uri="{FF2B5EF4-FFF2-40B4-BE49-F238E27FC236}">
                  <a16:creationId xmlns:a16="http://schemas.microsoft.com/office/drawing/2014/main" id="{37317E28-8E6C-5191-ADAC-E0E56F37F3C5}"/>
                </a:ext>
              </a:extLst>
            </p:cNvPr>
            <p:cNvSpPr>
              <a:spLocks/>
            </p:cNvSpPr>
            <p:nvPr/>
          </p:nvSpPr>
          <p:spPr bwMode="auto">
            <a:xfrm>
              <a:off x="-581026" y="3175000"/>
              <a:ext cx="66675" cy="493713"/>
            </a:xfrm>
            <a:custGeom>
              <a:avLst/>
              <a:gdLst>
                <a:gd name="T0" fmla="*/ 0 w 225"/>
                <a:gd name="T1" fmla="*/ 0 h 1689"/>
                <a:gd name="T2" fmla="*/ 225 w 225"/>
                <a:gd name="T3" fmla="*/ 0 h 1689"/>
                <a:gd name="T4" fmla="*/ 225 w 225"/>
                <a:gd name="T5" fmla="*/ 23 h 1689"/>
                <a:gd name="T6" fmla="*/ 225 w 225"/>
                <a:gd name="T7" fmla="*/ 1662 h 1689"/>
                <a:gd name="T8" fmla="*/ 200 w 225"/>
                <a:gd name="T9" fmla="*/ 1688 h 1689"/>
                <a:gd name="T10" fmla="*/ 23 w 225"/>
                <a:gd name="T11" fmla="*/ 1688 h 1689"/>
                <a:gd name="T12" fmla="*/ 0 w 225"/>
                <a:gd name="T13" fmla="*/ 1688 h 1689"/>
                <a:gd name="T14" fmla="*/ 0 w 225"/>
                <a:gd name="T15" fmla="*/ 0 h 1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1689">
                  <a:moveTo>
                    <a:pt x="0" y="0"/>
                  </a:moveTo>
                  <a:cubicBezTo>
                    <a:pt x="74" y="0"/>
                    <a:pt x="148" y="0"/>
                    <a:pt x="225" y="0"/>
                  </a:cubicBezTo>
                  <a:cubicBezTo>
                    <a:pt x="225" y="9"/>
                    <a:pt x="225" y="16"/>
                    <a:pt x="225" y="23"/>
                  </a:cubicBezTo>
                  <a:cubicBezTo>
                    <a:pt x="225" y="570"/>
                    <a:pt x="225" y="1116"/>
                    <a:pt x="225" y="1662"/>
                  </a:cubicBezTo>
                  <a:cubicBezTo>
                    <a:pt x="225" y="1682"/>
                    <a:pt x="222" y="1689"/>
                    <a:pt x="200" y="1688"/>
                  </a:cubicBezTo>
                  <a:cubicBezTo>
                    <a:pt x="141" y="1687"/>
                    <a:pt x="82" y="1688"/>
                    <a:pt x="23" y="1688"/>
                  </a:cubicBezTo>
                  <a:cubicBezTo>
                    <a:pt x="15" y="1688"/>
                    <a:pt x="8" y="1688"/>
                    <a:pt x="0" y="1688"/>
                  </a:cubicBezTo>
                  <a:cubicBezTo>
                    <a:pt x="0" y="1124"/>
                    <a:pt x="0" y="56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47" name="Freeform 118">
              <a:extLst>
                <a:ext uri="{FF2B5EF4-FFF2-40B4-BE49-F238E27FC236}">
                  <a16:creationId xmlns:a16="http://schemas.microsoft.com/office/drawing/2014/main" id="{C93FEA73-8D9F-DC99-EE28-173A34DF24A6}"/>
                </a:ext>
              </a:extLst>
            </p:cNvPr>
            <p:cNvSpPr>
              <a:spLocks/>
            </p:cNvSpPr>
            <p:nvPr/>
          </p:nvSpPr>
          <p:spPr bwMode="auto">
            <a:xfrm>
              <a:off x="-668338" y="3295650"/>
              <a:ext cx="65088" cy="373063"/>
            </a:xfrm>
            <a:custGeom>
              <a:avLst/>
              <a:gdLst>
                <a:gd name="T0" fmla="*/ 0 w 225"/>
                <a:gd name="T1" fmla="*/ 0 h 1276"/>
                <a:gd name="T2" fmla="*/ 225 w 225"/>
                <a:gd name="T3" fmla="*/ 0 h 1276"/>
                <a:gd name="T4" fmla="*/ 225 w 225"/>
                <a:gd name="T5" fmla="*/ 22 h 1276"/>
                <a:gd name="T6" fmla="*/ 225 w 225"/>
                <a:gd name="T7" fmla="*/ 1251 h 1276"/>
                <a:gd name="T8" fmla="*/ 201 w 225"/>
                <a:gd name="T9" fmla="*/ 1275 h 1276"/>
                <a:gd name="T10" fmla="*/ 21 w 225"/>
                <a:gd name="T11" fmla="*/ 1275 h 1276"/>
                <a:gd name="T12" fmla="*/ 0 w 225"/>
                <a:gd name="T13" fmla="*/ 1275 h 1276"/>
                <a:gd name="T14" fmla="*/ 0 w 225"/>
                <a:gd name="T15" fmla="*/ 0 h 1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1276">
                  <a:moveTo>
                    <a:pt x="0" y="0"/>
                  </a:moveTo>
                  <a:cubicBezTo>
                    <a:pt x="74" y="0"/>
                    <a:pt x="148" y="0"/>
                    <a:pt x="225" y="0"/>
                  </a:cubicBezTo>
                  <a:cubicBezTo>
                    <a:pt x="225" y="8"/>
                    <a:pt x="225" y="15"/>
                    <a:pt x="225" y="22"/>
                  </a:cubicBezTo>
                  <a:cubicBezTo>
                    <a:pt x="225" y="432"/>
                    <a:pt x="225" y="841"/>
                    <a:pt x="225" y="1251"/>
                  </a:cubicBezTo>
                  <a:cubicBezTo>
                    <a:pt x="225" y="1271"/>
                    <a:pt x="220" y="1276"/>
                    <a:pt x="201" y="1275"/>
                  </a:cubicBezTo>
                  <a:cubicBezTo>
                    <a:pt x="141" y="1274"/>
                    <a:pt x="81" y="1275"/>
                    <a:pt x="21" y="1275"/>
                  </a:cubicBezTo>
                  <a:cubicBezTo>
                    <a:pt x="14" y="1275"/>
                    <a:pt x="8" y="1275"/>
                    <a:pt x="0" y="1275"/>
                  </a:cubicBezTo>
                  <a:cubicBezTo>
                    <a:pt x="0" y="850"/>
                    <a:pt x="0" y="4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48" name="Freeform 119">
              <a:extLst>
                <a:ext uri="{FF2B5EF4-FFF2-40B4-BE49-F238E27FC236}">
                  <a16:creationId xmlns:a16="http://schemas.microsoft.com/office/drawing/2014/main" id="{546865FD-B02F-ED95-6FA1-1F60E7CDE15E}"/>
                </a:ext>
              </a:extLst>
            </p:cNvPr>
            <p:cNvSpPr>
              <a:spLocks noEditPoints="1"/>
            </p:cNvSpPr>
            <p:nvPr/>
          </p:nvSpPr>
          <p:spPr bwMode="auto">
            <a:xfrm>
              <a:off x="-1128713" y="3054350"/>
              <a:ext cx="328613" cy="328613"/>
            </a:xfrm>
            <a:custGeom>
              <a:avLst/>
              <a:gdLst>
                <a:gd name="T0" fmla="*/ 1127 w 1127"/>
                <a:gd name="T1" fmla="*/ 564 h 1127"/>
                <a:gd name="T2" fmla="*/ 564 w 1127"/>
                <a:gd name="T3" fmla="*/ 1127 h 1127"/>
                <a:gd name="T4" fmla="*/ 0 w 1127"/>
                <a:gd name="T5" fmla="*/ 564 h 1127"/>
                <a:gd name="T6" fmla="*/ 564 w 1127"/>
                <a:gd name="T7" fmla="*/ 0 h 1127"/>
                <a:gd name="T8" fmla="*/ 1127 w 1127"/>
                <a:gd name="T9" fmla="*/ 564 h 1127"/>
                <a:gd name="T10" fmla="*/ 76 w 1127"/>
                <a:gd name="T11" fmla="*/ 564 h 1127"/>
                <a:gd name="T12" fmla="*/ 563 w 1127"/>
                <a:gd name="T13" fmla="*/ 1051 h 1127"/>
                <a:gd name="T14" fmla="*/ 1051 w 1127"/>
                <a:gd name="T15" fmla="*/ 562 h 1127"/>
                <a:gd name="T16" fmla="*/ 563 w 1127"/>
                <a:gd name="T17" fmla="*/ 76 h 1127"/>
                <a:gd name="T18" fmla="*/ 76 w 1127"/>
                <a:gd name="T19" fmla="*/ 564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7" h="1127">
                  <a:moveTo>
                    <a:pt x="1127" y="564"/>
                  </a:moveTo>
                  <a:cubicBezTo>
                    <a:pt x="1127" y="872"/>
                    <a:pt x="873" y="1126"/>
                    <a:pt x="564" y="1127"/>
                  </a:cubicBezTo>
                  <a:cubicBezTo>
                    <a:pt x="255" y="1127"/>
                    <a:pt x="0" y="872"/>
                    <a:pt x="0" y="564"/>
                  </a:cubicBezTo>
                  <a:cubicBezTo>
                    <a:pt x="0" y="254"/>
                    <a:pt x="254" y="0"/>
                    <a:pt x="564" y="0"/>
                  </a:cubicBezTo>
                  <a:cubicBezTo>
                    <a:pt x="873" y="0"/>
                    <a:pt x="1126" y="254"/>
                    <a:pt x="1127" y="564"/>
                  </a:cubicBezTo>
                  <a:close/>
                  <a:moveTo>
                    <a:pt x="76" y="564"/>
                  </a:moveTo>
                  <a:cubicBezTo>
                    <a:pt x="77" y="832"/>
                    <a:pt x="296" y="1051"/>
                    <a:pt x="563" y="1051"/>
                  </a:cubicBezTo>
                  <a:cubicBezTo>
                    <a:pt x="831" y="1051"/>
                    <a:pt x="1052" y="830"/>
                    <a:pt x="1051" y="562"/>
                  </a:cubicBezTo>
                  <a:cubicBezTo>
                    <a:pt x="1050" y="294"/>
                    <a:pt x="830" y="75"/>
                    <a:pt x="563" y="76"/>
                  </a:cubicBezTo>
                  <a:cubicBezTo>
                    <a:pt x="294" y="77"/>
                    <a:pt x="76" y="296"/>
                    <a:pt x="76" y="5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49" name="Freeform 120">
              <a:extLst>
                <a:ext uri="{FF2B5EF4-FFF2-40B4-BE49-F238E27FC236}">
                  <a16:creationId xmlns:a16="http://schemas.microsoft.com/office/drawing/2014/main" id="{88329CEE-10CA-86B5-187A-48B156090772}"/>
                </a:ext>
              </a:extLst>
            </p:cNvPr>
            <p:cNvSpPr>
              <a:spLocks/>
            </p:cNvSpPr>
            <p:nvPr/>
          </p:nvSpPr>
          <p:spPr bwMode="auto">
            <a:xfrm>
              <a:off x="-755651" y="3351213"/>
              <a:ext cx="65088" cy="317500"/>
            </a:xfrm>
            <a:custGeom>
              <a:avLst/>
              <a:gdLst>
                <a:gd name="T0" fmla="*/ 0 w 225"/>
                <a:gd name="T1" fmla="*/ 0 h 1089"/>
                <a:gd name="T2" fmla="*/ 225 w 225"/>
                <a:gd name="T3" fmla="*/ 0 h 1089"/>
                <a:gd name="T4" fmla="*/ 225 w 225"/>
                <a:gd name="T5" fmla="*/ 23 h 1089"/>
                <a:gd name="T6" fmla="*/ 225 w 225"/>
                <a:gd name="T7" fmla="*/ 1064 h 1089"/>
                <a:gd name="T8" fmla="*/ 201 w 225"/>
                <a:gd name="T9" fmla="*/ 1088 h 1089"/>
                <a:gd name="T10" fmla="*/ 21 w 225"/>
                <a:gd name="T11" fmla="*/ 1088 h 1089"/>
                <a:gd name="T12" fmla="*/ 0 w 225"/>
                <a:gd name="T13" fmla="*/ 1088 h 1089"/>
                <a:gd name="T14" fmla="*/ 0 w 225"/>
                <a:gd name="T15" fmla="*/ 0 h 10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1089">
                  <a:moveTo>
                    <a:pt x="0" y="0"/>
                  </a:moveTo>
                  <a:cubicBezTo>
                    <a:pt x="74" y="0"/>
                    <a:pt x="148" y="0"/>
                    <a:pt x="225" y="0"/>
                  </a:cubicBezTo>
                  <a:cubicBezTo>
                    <a:pt x="225" y="9"/>
                    <a:pt x="225" y="16"/>
                    <a:pt x="225" y="23"/>
                  </a:cubicBezTo>
                  <a:cubicBezTo>
                    <a:pt x="225" y="370"/>
                    <a:pt x="225" y="717"/>
                    <a:pt x="225" y="1064"/>
                  </a:cubicBezTo>
                  <a:cubicBezTo>
                    <a:pt x="225" y="1084"/>
                    <a:pt x="220" y="1089"/>
                    <a:pt x="201" y="1088"/>
                  </a:cubicBezTo>
                  <a:cubicBezTo>
                    <a:pt x="141" y="1087"/>
                    <a:pt x="81" y="1088"/>
                    <a:pt x="21" y="1088"/>
                  </a:cubicBezTo>
                  <a:cubicBezTo>
                    <a:pt x="14" y="1088"/>
                    <a:pt x="8" y="1088"/>
                    <a:pt x="0" y="1088"/>
                  </a:cubicBezTo>
                  <a:cubicBezTo>
                    <a:pt x="0" y="725"/>
                    <a:pt x="0" y="36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0" name="Freeform 121">
              <a:extLst>
                <a:ext uri="{FF2B5EF4-FFF2-40B4-BE49-F238E27FC236}">
                  <a16:creationId xmlns:a16="http://schemas.microsoft.com/office/drawing/2014/main" id="{9DD33692-A8F4-361D-FECA-AFB67EA3825E}"/>
                </a:ext>
              </a:extLst>
            </p:cNvPr>
            <p:cNvSpPr>
              <a:spLocks/>
            </p:cNvSpPr>
            <p:nvPr/>
          </p:nvSpPr>
          <p:spPr bwMode="auto">
            <a:xfrm>
              <a:off x="-842963" y="3492500"/>
              <a:ext cx="65088" cy="176213"/>
            </a:xfrm>
            <a:custGeom>
              <a:avLst/>
              <a:gdLst>
                <a:gd name="T0" fmla="*/ 0 w 226"/>
                <a:gd name="T1" fmla="*/ 0 h 603"/>
                <a:gd name="T2" fmla="*/ 65 w 226"/>
                <a:gd name="T3" fmla="*/ 0 h 603"/>
                <a:gd name="T4" fmla="*/ 207 w 226"/>
                <a:gd name="T5" fmla="*/ 0 h 603"/>
                <a:gd name="T6" fmla="*/ 225 w 226"/>
                <a:gd name="T7" fmla="*/ 18 h 603"/>
                <a:gd name="T8" fmla="*/ 225 w 226"/>
                <a:gd name="T9" fmla="*/ 70 h 603"/>
                <a:gd name="T10" fmla="*/ 225 w 226"/>
                <a:gd name="T11" fmla="*/ 580 h 603"/>
                <a:gd name="T12" fmla="*/ 203 w 226"/>
                <a:gd name="T13" fmla="*/ 602 h 603"/>
                <a:gd name="T14" fmla="*/ 19 w 226"/>
                <a:gd name="T15" fmla="*/ 602 h 603"/>
                <a:gd name="T16" fmla="*/ 0 w 226"/>
                <a:gd name="T17" fmla="*/ 601 h 603"/>
                <a:gd name="T18" fmla="*/ 0 w 226"/>
                <a:gd name="T1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 h="603">
                  <a:moveTo>
                    <a:pt x="0" y="0"/>
                  </a:moveTo>
                  <a:cubicBezTo>
                    <a:pt x="23" y="0"/>
                    <a:pt x="44" y="0"/>
                    <a:pt x="65" y="0"/>
                  </a:cubicBezTo>
                  <a:cubicBezTo>
                    <a:pt x="112" y="0"/>
                    <a:pt x="160" y="1"/>
                    <a:pt x="207" y="0"/>
                  </a:cubicBezTo>
                  <a:cubicBezTo>
                    <a:pt x="221" y="0"/>
                    <a:pt x="226" y="4"/>
                    <a:pt x="225" y="18"/>
                  </a:cubicBezTo>
                  <a:cubicBezTo>
                    <a:pt x="224" y="35"/>
                    <a:pt x="225" y="53"/>
                    <a:pt x="225" y="70"/>
                  </a:cubicBezTo>
                  <a:cubicBezTo>
                    <a:pt x="225" y="240"/>
                    <a:pt x="225" y="410"/>
                    <a:pt x="225" y="580"/>
                  </a:cubicBezTo>
                  <a:cubicBezTo>
                    <a:pt x="225" y="598"/>
                    <a:pt x="221" y="603"/>
                    <a:pt x="203" y="602"/>
                  </a:cubicBezTo>
                  <a:cubicBezTo>
                    <a:pt x="142" y="601"/>
                    <a:pt x="80" y="602"/>
                    <a:pt x="19" y="602"/>
                  </a:cubicBezTo>
                  <a:cubicBezTo>
                    <a:pt x="13" y="602"/>
                    <a:pt x="7" y="601"/>
                    <a:pt x="0" y="601"/>
                  </a:cubicBezTo>
                  <a:cubicBezTo>
                    <a:pt x="0" y="401"/>
                    <a:pt x="0" y="20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1" name="Freeform 122">
              <a:extLst>
                <a:ext uri="{FF2B5EF4-FFF2-40B4-BE49-F238E27FC236}">
                  <a16:creationId xmlns:a16="http://schemas.microsoft.com/office/drawing/2014/main" id="{5B576E86-34BF-5F7A-9222-CCB4C1CA5DC1}"/>
                </a:ext>
              </a:extLst>
            </p:cNvPr>
            <p:cNvSpPr>
              <a:spLocks/>
            </p:cNvSpPr>
            <p:nvPr/>
          </p:nvSpPr>
          <p:spPr bwMode="auto">
            <a:xfrm>
              <a:off x="-996951" y="3492500"/>
              <a:ext cx="65088" cy="179388"/>
            </a:xfrm>
            <a:custGeom>
              <a:avLst/>
              <a:gdLst>
                <a:gd name="T0" fmla="*/ 3 w 226"/>
                <a:gd name="T1" fmla="*/ 0 h 608"/>
                <a:gd name="T2" fmla="*/ 225 w 226"/>
                <a:gd name="T3" fmla="*/ 0 h 608"/>
                <a:gd name="T4" fmla="*/ 226 w 226"/>
                <a:gd name="T5" fmla="*/ 20 h 608"/>
                <a:gd name="T6" fmla="*/ 226 w 226"/>
                <a:gd name="T7" fmla="*/ 482 h 608"/>
                <a:gd name="T8" fmla="*/ 124 w 226"/>
                <a:gd name="T9" fmla="*/ 600 h 608"/>
                <a:gd name="T10" fmla="*/ 2 w 226"/>
                <a:gd name="T11" fmla="*/ 498 h 608"/>
                <a:gd name="T12" fmla="*/ 1 w 226"/>
                <a:gd name="T13" fmla="*/ 6 h 608"/>
                <a:gd name="T14" fmla="*/ 3 w 226"/>
                <a:gd name="T15" fmla="*/ 0 h 6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608">
                  <a:moveTo>
                    <a:pt x="3" y="0"/>
                  </a:moveTo>
                  <a:cubicBezTo>
                    <a:pt x="77" y="0"/>
                    <a:pt x="150" y="0"/>
                    <a:pt x="225" y="0"/>
                  </a:cubicBezTo>
                  <a:cubicBezTo>
                    <a:pt x="225" y="7"/>
                    <a:pt x="226" y="14"/>
                    <a:pt x="226" y="20"/>
                  </a:cubicBezTo>
                  <a:cubicBezTo>
                    <a:pt x="226" y="174"/>
                    <a:pt x="226" y="328"/>
                    <a:pt x="226" y="482"/>
                  </a:cubicBezTo>
                  <a:cubicBezTo>
                    <a:pt x="226" y="547"/>
                    <a:pt x="187" y="591"/>
                    <a:pt x="124" y="600"/>
                  </a:cubicBezTo>
                  <a:cubicBezTo>
                    <a:pt x="65" y="608"/>
                    <a:pt x="2" y="558"/>
                    <a:pt x="2" y="498"/>
                  </a:cubicBezTo>
                  <a:cubicBezTo>
                    <a:pt x="0" y="334"/>
                    <a:pt x="1" y="170"/>
                    <a:pt x="1" y="6"/>
                  </a:cubicBezTo>
                  <a:cubicBezTo>
                    <a:pt x="1" y="5"/>
                    <a:pt x="2" y="3"/>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2" name="Freeform 123">
              <a:extLst>
                <a:ext uri="{FF2B5EF4-FFF2-40B4-BE49-F238E27FC236}">
                  <a16:creationId xmlns:a16="http://schemas.microsoft.com/office/drawing/2014/main" id="{E6B6C753-5824-06DA-0CF8-B56AD190E013}"/>
                </a:ext>
              </a:extLst>
            </p:cNvPr>
            <p:cNvSpPr>
              <a:spLocks/>
            </p:cNvSpPr>
            <p:nvPr/>
          </p:nvSpPr>
          <p:spPr bwMode="auto">
            <a:xfrm>
              <a:off x="-795338" y="3032125"/>
              <a:ext cx="301625" cy="177800"/>
            </a:xfrm>
            <a:custGeom>
              <a:avLst/>
              <a:gdLst>
                <a:gd name="T0" fmla="*/ 898 w 1032"/>
                <a:gd name="T1" fmla="*/ 76 h 606"/>
                <a:gd name="T2" fmla="*/ 771 w 1032"/>
                <a:gd name="T3" fmla="*/ 76 h 606"/>
                <a:gd name="T4" fmla="*/ 771 w 1032"/>
                <a:gd name="T5" fmla="*/ 1 h 606"/>
                <a:gd name="T6" fmla="*/ 787 w 1032"/>
                <a:gd name="T7" fmla="*/ 0 h 606"/>
                <a:gd name="T8" fmla="*/ 987 w 1032"/>
                <a:gd name="T9" fmla="*/ 0 h 606"/>
                <a:gd name="T10" fmla="*/ 1032 w 1032"/>
                <a:gd name="T11" fmla="*/ 45 h 606"/>
                <a:gd name="T12" fmla="*/ 1032 w 1032"/>
                <a:gd name="T13" fmla="*/ 246 h 606"/>
                <a:gd name="T14" fmla="*/ 1031 w 1032"/>
                <a:gd name="T15" fmla="*/ 262 h 606"/>
                <a:gd name="T16" fmla="*/ 957 w 1032"/>
                <a:gd name="T17" fmla="*/ 262 h 606"/>
                <a:gd name="T18" fmla="*/ 957 w 1032"/>
                <a:gd name="T19" fmla="*/ 130 h 606"/>
                <a:gd name="T20" fmla="*/ 937 w 1032"/>
                <a:gd name="T21" fmla="*/ 148 h 606"/>
                <a:gd name="T22" fmla="*/ 730 w 1032"/>
                <a:gd name="T23" fmla="*/ 356 h 606"/>
                <a:gd name="T24" fmla="*/ 668 w 1032"/>
                <a:gd name="T25" fmla="*/ 366 h 606"/>
                <a:gd name="T26" fmla="*/ 564 w 1032"/>
                <a:gd name="T27" fmla="*/ 314 h 606"/>
                <a:gd name="T28" fmla="*/ 538 w 1032"/>
                <a:gd name="T29" fmla="*/ 318 h 606"/>
                <a:gd name="T30" fmla="*/ 258 w 1032"/>
                <a:gd name="T31" fmla="*/ 568 h 606"/>
                <a:gd name="T32" fmla="*/ 241 w 1032"/>
                <a:gd name="T33" fmla="*/ 583 h 606"/>
                <a:gd name="T34" fmla="*/ 176 w 1032"/>
                <a:gd name="T35" fmla="*/ 587 h 606"/>
                <a:gd name="T36" fmla="*/ 117 w 1032"/>
                <a:gd name="T37" fmla="*/ 547 h 606"/>
                <a:gd name="T38" fmla="*/ 68 w 1032"/>
                <a:gd name="T39" fmla="*/ 546 h 606"/>
                <a:gd name="T40" fmla="*/ 38 w 1032"/>
                <a:gd name="T41" fmla="*/ 563 h 606"/>
                <a:gd name="T42" fmla="*/ 0 w 1032"/>
                <a:gd name="T43" fmla="*/ 497 h 606"/>
                <a:gd name="T44" fmla="*/ 82 w 1032"/>
                <a:gd name="T45" fmla="*/ 453 h 606"/>
                <a:gd name="T46" fmla="*/ 119 w 1032"/>
                <a:gd name="T47" fmla="*/ 459 h 606"/>
                <a:gd name="T48" fmla="*/ 189 w 1032"/>
                <a:gd name="T49" fmla="*/ 505 h 606"/>
                <a:gd name="T50" fmla="*/ 217 w 1032"/>
                <a:gd name="T51" fmla="*/ 503 h 606"/>
                <a:gd name="T52" fmla="*/ 512 w 1032"/>
                <a:gd name="T53" fmla="*/ 241 h 606"/>
                <a:gd name="T54" fmla="*/ 571 w 1032"/>
                <a:gd name="T55" fmla="*/ 233 h 606"/>
                <a:gd name="T56" fmla="*/ 675 w 1032"/>
                <a:gd name="T57" fmla="*/ 285 h 606"/>
                <a:gd name="T58" fmla="*/ 695 w 1032"/>
                <a:gd name="T59" fmla="*/ 283 h 606"/>
                <a:gd name="T60" fmla="*/ 896 w 1032"/>
                <a:gd name="T61" fmla="*/ 82 h 606"/>
                <a:gd name="T62" fmla="*/ 898 w 1032"/>
                <a:gd name="T63" fmla="*/ 7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2" h="606">
                  <a:moveTo>
                    <a:pt x="898" y="76"/>
                  </a:moveTo>
                  <a:cubicBezTo>
                    <a:pt x="855" y="76"/>
                    <a:pt x="814" y="76"/>
                    <a:pt x="771" y="76"/>
                  </a:cubicBezTo>
                  <a:cubicBezTo>
                    <a:pt x="771" y="50"/>
                    <a:pt x="771" y="26"/>
                    <a:pt x="771" y="1"/>
                  </a:cubicBezTo>
                  <a:cubicBezTo>
                    <a:pt x="776" y="1"/>
                    <a:pt x="782" y="0"/>
                    <a:pt x="787" y="0"/>
                  </a:cubicBezTo>
                  <a:cubicBezTo>
                    <a:pt x="853" y="0"/>
                    <a:pt x="920" y="0"/>
                    <a:pt x="987" y="0"/>
                  </a:cubicBezTo>
                  <a:cubicBezTo>
                    <a:pt x="1019" y="0"/>
                    <a:pt x="1032" y="13"/>
                    <a:pt x="1032" y="45"/>
                  </a:cubicBezTo>
                  <a:cubicBezTo>
                    <a:pt x="1032" y="112"/>
                    <a:pt x="1032" y="179"/>
                    <a:pt x="1032" y="246"/>
                  </a:cubicBezTo>
                  <a:cubicBezTo>
                    <a:pt x="1032" y="251"/>
                    <a:pt x="1031" y="256"/>
                    <a:pt x="1031" y="262"/>
                  </a:cubicBezTo>
                  <a:cubicBezTo>
                    <a:pt x="1007" y="262"/>
                    <a:pt x="983" y="262"/>
                    <a:pt x="957" y="262"/>
                  </a:cubicBezTo>
                  <a:cubicBezTo>
                    <a:pt x="957" y="219"/>
                    <a:pt x="957" y="177"/>
                    <a:pt x="957" y="130"/>
                  </a:cubicBezTo>
                  <a:cubicBezTo>
                    <a:pt x="948" y="139"/>
                    <a:pt x="942" y="143"/>
                    <a:pt x="937" y="148"/>
                  </a:cubicBezTo>
                  <a:cubicBezTo>
                    <a:pt x="868" y="217"/>
                    <a:pt x="799" y="287"/>
                    <a:pt x="730" y="356"/>
                  </a:cubicBezTo>
                  <a:cubicBezTo>
                    <a:pt x="706" y="379"/>
                    <a:pt x="697" y="381"/>
                    <a:pt x="668" y="366"/>
                  </a:cubicBezTo>
                  <a:cubicBezTo>
                    <a:pt x="633" y="349"/>
                    <a:pt x="598" y="332"/>
                    <a:pt x="564" y="314"/>
                  </a:cubicBezTo>
                  <a:cubicBezTo>
                    <a:pt x="554" y="309"/>
                    <a:pt x="547" y="310"/>
                    <a:pt x="538" y="318"/>
                  </a:cubicBezTo>
                  <a:cubicBezTo>
                    <a:pt x="445" y="402"/>
                    <a:pt x="351" y="485"/>
                    <a:pt x="258" y="568"/>
                  </a:cubicBezTo>
                  <a:cubicBezTo>
                    <a:pt x="252" y="573"/>
                    <a:pt x="247" y="578"/>
                    <a:pt x="241" y="583"/>
                  </a:cubicBezTo>
                  <a:cubicBezTo>
                    <a:pt x="215" y="606"/>
                    <a:pt x="205" y="606"/>
                    <a:pt x="176" y="587"/>
                  </a:cubicBezTo>
                  <a:cubicBezTo>
                    <a:pt x="156" y="574"/>
                    <a:pt x="135" y="562"/>
                    <a:pt x="117" y="547"/>
                  </a:cubicBezTo>
                  <a:cubicBezTo>
                    <a:pt x="99" y="532"/>
                    <a:pt x="85" y="533"/>
                    <a:pt x="68" y="546"/>
                  </a:cubicBezTo>
                  <a:cubicBezTo>
                    <a:pt x="59" y="552"/>
                    <a:pt x="49" y="557"/>
                    <a:pt x="38" y="563"/>
                  </a:cubicBezTo>
                  <a:cubicBezTo>
                    <a:pt x="25" y="541"/>
                    <a:pt x="13" y="520"/>
                    <a:pt x="0" y="497"/>
                  </a:cubicBezTo>
                  <a:cubicBezTo>
                    <a:pt x="29" y="482"/>
                    <a:pt x="54" y="465"/>
                    <a:pt x="82" y="453"/>
                  </a:cubicBezTo>
                  <a:cubicBezTo>
                    <a:pt x="92" y="449"/>
                    <a:pt x="108" y="453"/>
                    <a:pt x="119" y="459"/>
                  </a:cubicBezTo>
                  <a:cubicBezTo>
                    <a:pt x="143" y="473"/>
                    <a:pt x="166" y="489"/>
                    <a:pt x="189" y="505"/>
                  </a:cubicBezTo>
                  <a:cubicBezTo>
                    <a:pt x="200" y="514"/>
                    <a:pt x="207" y="512"/>
                    <a:pt x="217" y="503"/>
                  </a:cubicBezTo>
                  <a:cubicBezTo>
                    <a:pt x="315" y="415"/>
                    <a:pt x="413" y="328"/>
                    <a:pt x="512" y="241"/>
                  </a:cubicBezTo>
                  <a:cubicBezTo>
                    <a:pt x="535" y="221"/>
                    <a:pt x="544" y="220"/>
                    <a:pt x="571" y="233"/>
                  </a:cubicBezTo>
                  <a:cubicBezTo>
                    <a:pt x="605" y="250"/>
                    <a:pt x="640" y="268"/>
                    <a:pt x="675" y="285"/>
                  </a:cubicBezTo>
                  <a:cubicBezTo>
                    <a:pt x="680" y="287"/>
                    <a:pt x="691" y="287"/>
                    <a:pt x="695" y="283"/>
                  </a:cubicBezTo>
                  <a:cubicBezTo>
                    <a:pt x="762" y="216"/>
                    <a:pt x="829" y="149"/>
                    <a:pt x="896" y="82"/>
                  </a:cubicBezTo>
                  <a:cubicBezTo>
                    <a:pt x="896" y="81"/>
                    <a:pt x="897" y="80"/>
                    <a:pt x="89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3" name="Freeform 124">
              <a:extLst>
                <a:ext uri="{FF2B5EF4-FFF2-40B4-BE49-F238E27FC236}">
                  <a16:creationId xmlns:a16="http://schemas.microsoft.com/office/drawing/2014/main" id="{F91EED72-E80C-37C8-5B1B-D387F034B32F}"/>
                </a:ext>
              </a:extLst>
            </p:cNvPr>
            <p:cNvSpPr>
              <a:spLocks/>
            </p:cNvSpPr>
            <p:nvPr/>
          </p:nvSpPr>
          <p:spPr bwMode="auto">
            <a:xfrm>
              <a:off x="-1008063" y="3449638"/>
              <a:ext cx="87313" cy="31750"/>
            </a:xfrm>
            <a:custGeom>
              <a:avLst/>
              <a:gdLst>
                <a:gd name="T0" fmla="*/ 0 w 299"/>
                <a:gd name="T1" fmla="*/ 110 h 110"/>
                <a:gd name="T2" fmla="*/ 0 w 299"/>
                <a:gd name="T3" fmla="*/ 0 h 110"/>
                <a:gd name="T4" fmla="*/ 299 w 299"/>
                <a:gd name="T5" fmla="*/ 0 h 110"/>
                <a:gd name="T6" fmla="*/ 299 w 299"/>
                <a:gd name="T7" fmla="*/ 110 h 110"/>
                <a:gd name="T8" fmla="*/ 0 w 299"/>
                <a:gd name="T9" fmla="*/ 110 h 110"/>
              </a:gdLst>
              <a:ahLst/>
              <a:cxnLst>
                <a:cxn ang="0">
                  <a:pos x="T0" y="T1"/>
                </a:cxn>
                <a:cxn ang="0">
                  <a:pos x="T2" y="T3"/>
                </a:cxn>
                <a:cxn ang="0">
                  <a:pos x="T4" y="T5"/>
                </a:cxn>
                <a:cxn ang="0">
                  <a:pos x="T6" y="T7"/>
                </a:cxn>
                <a:cxn ang="0">
                  <a:pos x="T8" y="T9"/>
                </a:cxn>
              </a:cxnLst>
              <a:rect l="0" t="0" r="r" b="b"/>
              <a:pathLst>
                <a:path w="299" h="110">
                  <a:moveTo>
                    <a:pt x="0" y="110"/>
                  </a:moveTo>
                  <a:cubicBezTo>
                    <a:pt x="0" y="73"/>
                    <a:pt x="0" y="37"/>
                    <a:pt x="0" y="0"/>
                  </a:cubicBezTo>
                  <a:cubicBezTo>
                    <a:pt x="100" y="0"/>
                    <a:pt x="199" y="0"/>
                    <a:pt x="299" y="0"/>
                  </a:cubicBezTo>
                  <a:cubicBezTo>
                    <a:pt x="299" y="37"/>
                    <a:pt x="299" y="72"/>
                    <a:pt x="299" y="110"/>
                  </a:cubicBezTo>
                  <a:cubicBezTo>
                    <a:pt x="200" y="110"/>
                    <a:pt x="100" y="110"/>
                    <a:pt x="0"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4" name="Freeform 125">
              <a:extLst>
                <a:ext uri="{FF2B5EF4-FFF2-40B4-BE49-F238E27FC236}">
                  <a16:creationId xmlns:a16="http://schemas.microsoft.com/office/drawing/2014/main" id="{9B026987-CDBF-BCD4-F05A-CD9E72AAC082}"/>
                </a:ext>
              </a:extLst>
            </p:cNvPr>
            <p:cNvSpPr>
              <a:spLocks/>
            </p:cNvSpPr>
            <p:nvPr/>
          </p:nvSpPr>
          <p:spPr bwMode="auto">
            <a:xfrm>
              <a:off x="-985838" y="3394075"/>
              <a:ext cx="44450" cy="44450"/>
            </a:xfrm>
            <a:custGeom>
              <a:avLst/>
              <a:gdLst>
                <a:gd name="T0" fmla="*/ 149 w 149"/>
                <a:gd name="T1" fmla="*/ 0 h 149"/>
                <a:gd name="T2" fmla="*/ 148 w 149"/>
                <a:gd name="T3" fmla="*/ 132 h 149"/>
                <a:gd name="T4" fmla="*/ 147 w 149"/>
                <a:gd name="T5" fmla="*/ 149 h 149"/>
                <a:gd name="T6" fmla="*/ 0 w 149"/>
                <a:gd name="T7" fmla="*/ 149 h 149"/>
                <a:gd name="T8" fmla="*/ 0 w 149"/>
                <a:gd name="T9" fmla="*/ 0 h 149"/>
                <a:gd name="T10" fmla="*/ 149 w 149"/>
                <a:gd name="T11" fmla="*/ 0 h 149"/>
              </a:gdLst>
              <a:ahLst/>
              <a:cxnLst>
                <a:cxn ang="0">
                  <a:pos x="T0" y="T1"/>
                </a:cxn>
                <a:cxn ang="0">
                  <a:pos x="T2" y="T3"/>
                </a:cxn>
                <a:cxn ang="0">
                  <a:pos x="T4" y="T5"/>
                </a:cxn>
                <a:cxn ang="0">
                  <a:pos x="T6" y="T7"/>
                </a:cxn>
                <a:cxn ang="0">
                  <a:pos x="T8" y="T9"/>
                </a:cxn>
                <a:cxn ang="0">
                  <a:pos x="T10" y="T11"/>
                </a:cxn>
              </a:cxnLst>
              <a:rect l="0" t="0" r="r" b="b"/>
              <a:pathLst>
                <a:path w="149" h="149">
                  <a:moveTo>
                    <a:pt x="149" y="0"/>
                  </a:moveTo>
                  <a:cubicBezTo>
                    <a:pt x="149" y="45"/>
                    <a:pt x="149" y="89"/>
                    <a:pt x="148" y="132"/>
                  </a:cubicBezTo>
                  <a:cubicBezTo>
                    <a:pt x="148" y="137"/>
                    <a:pt x="148" y="143"/>
                    <a:pt x="147" y="149"/>
                  </a:cubicBezTo>
                  <a:cubicBezTo>
                    <a:pt x="98" y="149"/>
                    <a:pt x="50" y="149"/>
                    <a:pt x="0" y="149"/>
                  </a:cubicBezTo>
                  <a:cubicBezTo>
                    <a:pt x="0" y="100"/>
                    <a:pt x="0" y="50"/>
                    <a:pt x="0" y="0"/>
                  </a:cubicBezTo>
                  <a:cubicBezTo>
                    <a:pt x="49" y="0"/>
                    <a:pt x="97"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sp>
          <p:nvSpPr>
            <p:cNvPr id="155" name="Freeform 127">
              <a:extLst>
                <a:ext uri="{FF2B5EF4-FFF2-40B4-BE49-F238E27FC236}">
                  <a16:creationId xmlns:a16="http://schemas.microsoft.com/office/drawing/2014/main" id="{07482017-E8F1-2AFC-C47D-870959856895}"/>
                </a:ext>
              </a:extLst>
            </p:cNvPr>
            <p:cNvSpPr>
              <a:spLocks/>
            </p:cNvSpPr>
            <p:nvPr/>
          </p:nvSpPr>
          <p:spPr bwMode="auto">
            <a:xfrm>
              <a:off x="-1093788" y="3087688"/>
              <a:ext cx="249238" cy="255588"/>
            </a:xfrm>
            <a:custGeom>
              <a:avLst/>
              <a:gdLst>
                <a:gd name="T0" fmla="*/ 313 w 855"/>
                <a:gd name="T1" fmla="*/ 715 h 874"/>
                <a:gd name="T2" fmla="*/ 350 w 855"/>
                <a:gd name="T3" fmla="*/ 778 h 874"/>
                <a:gd name="T4" fmla="*/ 849 w 855"/>
                <a:gd name="T5" fmla="*/ 493 h 874"/>
                <a:gd name="T6" fmla="*/ 855 w 855"/>
                <a:gd name="T7" fmla="*/ 496 h 874"/>
                <a:gd name="T8" fmla="*/ 834 w 855"/>
                <a:gd name="T9" fmla="*/ 577 h 874"/>
                <a:gd name="T10" fmla="*/ 401 w 855"/>
                <a:gd name="T11" fmla="*/ 857 h 874"/>
                <a:gd name="T12" fmla="*/ 36 w 855"/>
                <a:gd name="T13" fmla="*/ 513 h 874"/>
                <a:gd name="T14" fmla="*/ 375 w 855"/>
                <a:gd name="T15" fmla="*/ 39 h 874"/>
                <a:gd name="T16" fmla="*/ 853 w 855"/>
                <a:gd name="T17" fmla="*/ 393 h 874"/>
                <a:gd name="T18" fmla="*/ 840 w 855"/>
                <a:gd name="T19" fmla="*/ 413 h 874"/>
                <a:gd name="T20" fmla="*/ 510 w 855"/>
                <a:gd name="T21" fmla="*/ 601 h 874"/>
                <a:gd name="T22" fmla="*/ 332 w 855"/>
                <a:gd name="T23" fmla="*/ 703 h 874"/>
                <a:gd name="T24" fmla="*/ 313 w 855"/>
                <a:gd name="T25" fmla="*/ 715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5" h="874">
                  <a:moveTo>
                    <a:pt x="313" y="715"/>
                  </a:moveTo>
                  <a:cubicBezTo>
                    <a:pt x="326" y="737"/>
                    <a:pt x="338" y="757"/>
                    <a:pt x="350" y="778"/>
                  </a:cubicBezTo>
                  <a:cubicBezTo>
                    <a:pt x="517" y="683"/>
                    <a:pt x="683" y="588"/>
                    <a:pt x="849" y="493"/>
                  </a:cubicBezTo>
                  <a:cubicBezTo>
                    <a:pt x="851" y="494"/>
                    <a:pt x="853" y="495"/>
                    <a:pt x="855" y="496"/>
                  </a:cubicBezTo>
                  <a:cubicBezTo>
                    <a:pt x="848" y="523"/>
                    <a:pt x="843" y="551"/>
                    <a:pt x="834" y="577"/>
                  </a:cubicBezTo>
                  <a:cubicBezTo>
                    <a:pt x="775" y="760"/>
                    <a:pt x="597" y="874"/>
                    <a:pt x="401" y="857"/>
                  </a:cubicBezTo>
                  <a:cubicBezTo>
                    <a:pt x="221" y="842"/>
                    <a:pt x="65" y="695"/>
                    <a:pt x="36" y="513"/>
                  </a:cubicBezTo>
                  <a:cubicBezTo>
                    <a:pt x="0" y="289"/>
                    <a:pt x="151" y="78"/>
                    <a:pt x="375" y="39"/>
                  </a:cubicBezTo>
                  <a:cubicBezTo>
                    <a:pt x="603" y="0"/>
                    <a:pt x="824" y="163"/>
                    <a:pt x="853" y="393"/>
                  </a:cubicBezTo>
                  <a:cubicBezTo>
                    <a:pt x="855" y="406"/>
                    <a:pt x="847" y="409"/>
                    <a:pt x="840" y="413"/>
                  </a:cubicBezTo>
                  <a:cubicBezTo>
                    <a:pt x="730" y="476"/>
                    <a:pt x="620" y="539"/>
                    <a:pt x="510" y="601"/>
                  </a:cubicBezTo>
                  <a:cubicBezTo>
                    <a:pt x="451" y="635"/>
                    <a:pt x="391" y="669"/>
                    <a:pt x="332" y="703"/>
                  </a:cubicBezTo>
                  <a:cubicBezTo>
                    <a:pt x="326" y="707"/>
                    <a:pt x="321" y="710"/>
                    <a:pt x="313"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oppins" pitchFamily="2" charset="77"/>
                <a:ea typeface="+mn-ea"/>
                <a:cs typeface="Poppins" pitchFamily="2" charset="77"/>
              </a:endParaRPr>
            </a:p>
          </p:txBody>
        </p:sp>
      </p:grpSp>
      <p:grpSp>
        <p:nvGrpSpPr>
          <p:cNvPr id="156" name="Group 155">
            <a:extLst>
              <a:ext uri="{FF2B5EF4-FFF2-40B4-BE49-F238E27FC236}">
                <a16:creationId xmlns:a16="http://schemas.microsoft.com/office/drawing/2014/main" id="{19E3637B-69A3-2EE5-E7B9-7811D146BB17}"/>
              </a:ext>
            </a:extLst>
          </p:cNvPr>
          <p:cNvGrpSpPr/>
          <p:nvPr/>
        </p:nvGrpSpPr>
        <p:grpSpPr>
          <a:xfrm>
            <a:off x="10534667" y="1219296"/>
            <a:ext cx="1593886" cy="506676"/>
            <a:chOff x="6279728" y="2803376"/>
            <a:chExt cx="1398543" cy="506676"/>
          </a:xfrm>
        </p:grpSpPr>
        <p:sp>
          <p:nvSpPr>
            <p:cNvPr id="157" name="Pentagon 43">
              <a:extLst>
                <a:ext uri="{FF2B5EF4-FFF2-40B4-BE49-F238E27FC236}">
                  <a16:creationId xmlns:a16="http://schemas.microsoft.com/office/drawing/2014/main" id="{9CDFEA15-C911-D0FF-6130-2C34DAB132F0}"/>
                </a:ext>
              </a:extLst>
            </p:cNvPr>
            <p:cNvSpPr/>
            <p:nvPr/>
          </p:nvSpPr>
          <p:spPr>
            <a:xfrm>
              <a:off x="6279728" y="2803376"/>
              <a:ext cx="1398543"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58" name="Pentagon 42">
              <a:extLst>
                <a:ext uri="{FF2B5EF4-FFF2-40B4-BE49-F238E27FC236}">
                  <a16:creationId xmlns:a16="http://schemas.microsoft.com/office/drawing/2014/main" id="{27001B4E-BE6B-7D18-D57E-48402450A841}"/>
                </a:ext>
              </a:extLst>
            </p:cNvPr>
            <p:cNvSpPr/>
            <p:nvPr/>
          </p:nvSpPr>
          <p:spPr>
            <a:xfrm>
              <a:off x="6279728" y="2803664"/>
              <a:ext cx="1307636"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59" name="Pentagon 40">
              <a:extLst>
                <a:ext uri="{FF2B5EF4-FFF2-40B4-BE49-F238E27FC236}">
                  <a16:creationId xmlns:a16="http://schemas.microsoft.com/office/drawing/2014/main" id="{DE097DEB-38AA-5AD2-E3B8-9B165C44829E}"/>
                </a:ext>
              </a:extLst>
            </p:cNvPr>
            <p:cNvSpPr/>
            <p:nvPr/>
          </p:nvSpPr>
          <p:spPr>
            <a:xfrm>
              <a:off x="6279728" y="2803951"/>
              <a:ext cx="1216729"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DATA</a:t>
              </a:r>
            </a:p>
          </p:txBody>
        </p:sp>
      </p:grpSp>
      <p:grpSp>
        <p:nvGrpSpPr>
          <p:cNvPr id="164" name="Group 163">
            <a:extLst>
              <a:ext uri="{FF2B5EF4-FFF2-40B4-BE49-F238E27FC236}">
                <a16:creationId xmlns:a16="http://schemas.microsoft.com/office/drawing/2014/main" id="{0B78423E-17F7-6985-AF46-E02761617CF7}"/>
              </a:ext>
            </a:extLst>
          </p:cNvPr>
          <p:cNvGrpSpPr/>
          <p:nvPr/>
        </p:nvGrpSpPr>
        <p:grpSpPr>
          <a:xfrm>
            <a:off x="10546780" y="3770153"/>
            <a:ext cx="1593886" cy="506676"/>
            <a:chOff x="6279728" y="2803376"/>
            <a:chExt cx="1398543" cy="506676"/>
          </a:xfrm>
        </p:grpSpPr>
        <p:sp>
          <p:nvSpPr>
            <p:cNvPr id="165" name="Pentagon 43">
              <a:extLst>
                <a:ext uri="{FF2B5EF4-FFF2-40B4-BE49-F238E27FC236}">
                  <a16:creationId xmlns:a16="http://schemas.microsoft.com/office/drawing/2014/main" id="{361D54F1-8C6A-2140-A0CF-E82BCE82FAEC}"/>
                </a:ext>
              </a:extLst>
            </p:cNvPr>
            <p:cNvSpPr/>
            <p:nvPr/>
          </p:nvSpPr>
          <p:spPr>
            <a:xfrm>
              <a:off x="6279728" y="2803376"/>
              <a:ext cx="1398543"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66" name="Pentagon 42">
              <a:extLst>
                <a:ext uri="{FF2B5EF4-FFF2-40B4-BE49-F238E27FC236}">
                  <a16:creationId xmlns:a16="http://schemas.microsoft.com/office/drawing/2014/main" id="{89A64453-3BFF-3F92-500C-468409188BDA}"/>
                </a:ext>
              </a:extLst>
            </p:cNvPr>
            <p:cNvSpPr/>
            <p:nvPr/>
          </p:nvSpPr>
          <p:spPr>
            <a:xfrm>
              <a:off x="6279728" y="2803664"/>
              <a:ext cx="1307636"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Poppins" pitchFamily="2" charset="77"/>
                <a:ea typeface="+mn-ea"/>
                <a:cs typeface="Poppins" pitchFamily="2" charset="77"/>
              </a:endParaRPr>
            </a:p>
          </p:txBody>
        </p:sp>
        <p:sp>
          <p:nvSpPr>
            <p:cNvPr id="167" name="Pentagon 40">
              <a:extLst>
                <a:ext uri="{FF2B5EF4-FFF2-40B4-BE49-F238E27FC236}">
                  <a16:creationId xmlns:a16="http://schemas.microsoft.com/office/drawing/2014/main" id="{F6AFCF6D-F497-ECA1-E24F-C03B95435124}"/>
                </a:ext>
              </a:extLst>
            </p:cNvPr>
            <p:cNvSpPr/>
            <p:nvPr/>
          </p:nvSpPr>
          <p:spPr>
            <a:xfrm>
              <a:off x="6279728" y="2803951"/>
              <a:ext cx="1216729"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Poppins" pitchFamily="2" charset="77"/>
                  <a:ea typeface="+mn-ea"/>
                  <a:cs typeface="Poppins" pitchFamily="2" charset="77"/>
                </a:rPr>
                <a:t>TECH STACK</a:t>
              </a:r>
            </a:p>
          </p:txBody>
        </p:sp>
      </p:grpSp>
      <p:pic>
        <p:nvPicPr>
          <p:cNvPr id="95" name="Picture 94">
            <a:extLst>
              <a:ext uri="{FF2B5EF4-FFF2-40B4-BE49-F238E27FC236}">
                <a16:creationId xmlns:a16="http://schemas.microsoft.com/office/drawing/2014/main" id="{1077BDC2-C421-F0C9-59F0-AB4F63C12D51}"/>
              </a:ext>
            </a:extLst>
          </p:cNvPr>
          <p:cNvPicPr>
            <a:picLocks noChangeAspect="1"/>
          </p:cNvPicPr>
          <p:nvPr/>
        </p:nvPicPr>
        <p:blipFill>
          <a:blip r:embed="rId11"/>
          <a:stretch>
            <a:fillRect/>
          </a:stretch>
        </p:blipFill>
        <p:spPr>
          <a:xfrm>
            <a:off x="6993194" y="1798630"/>
            <a:ext cx="1670854" cy="1820541"/>
          </a:xfrm>
          <a:prstGeom prst="rect">
            <a:avLst/>
          </a:prstGeom>
        </p:spPr>
      </p:pic>
      <p:pic>
        <p:nvPicPr>
          <p:cNvPr id="84" name="Picture 83">
            <a:extLst>
              <a:ext uri="{FF2B5EF4-FFF2-40B4-BE49-F238E27FC236}">
                <a16:creationId xmlns:a16="http://schemas.microsoft.com/office/drawing/2014/main" id="{DF043715-ABCE-3B1A-F7C1-8808B3E34598}"/>
              </a:ext>
            </a:extLst>
          </p:cNvPr>
          <p:cNvPicPr>
            <a:picLocks noChangeAspect="1"/>
          </p:cNvPicPr>
          <p:nvPr/>
        </p:nvPicPr>
        <p:blipFill>
          <a:blip r:embed="rId12"/>
          <a:stretch>
            <a:fillRect/>
          </a:stretch>
        </p:blipFill>
        <p:spPr>
          <a:xfrm>
            <a:off x="3303182" y="4298018"/>
            <a:ext cx="2018256" cy="1413597"/>
          </a:xfrm>
          <a:prstGeom prst="rect">
            <a:avLst/>
          </a:prstGeom>
        </p:spPr>
      </p:pic>
      <p:pic>
        <p:nvPicPr>
          <p:cNvPr id="96" name="Picture 95">
            <a:extLst>
              <a:ext uri="{FF2B5EF4-FFF2-40B4-BE49-F238E27FC236}">
                <a16:creationId xmlns:a16="http://schemas.microsoft.com/office/drawing/2014/main" id="{E53B294E-33ED-A93C-454C-941AC2A4B144}"/>
              </a:ext>
            </a:extLst>
          </p:cNvPr>
          <p:cNvPicPr>
            <a:picLocks noChangeAspect="1"/>
          </p:cNvPicPr>
          <p:nvPr/>
        </p:nvPicPr>
        <p:blipFill rotWithShape="1">
          <a:blip r:embed="rId13"/>
          <a:srcRect r="59685" b="12433"/>
          <a:stretch/>
        </p:blipFill>
        <p:spPr>
          <a:xfrm>
            <a:off x="5447153" y="4488555"/>
            <a:ext cx="1188720" cy="919703"/>
          </a:xfrm>
          <a:prstGeom prst="rect">
            <a:avLst/>
          </a:prstGeom>
        </p:spPr>
      </p:pic>
      <p:pic>
        <p:nvPicPr>
          <p:cNvPr id="2052" name="Picture 4" descr="OpenStack expands both its customer ...">
            <a:extLst>
              <a:ext uri="{FF2B5EF4-FFF2-40B4-BE49-F238E27FC236}">
                <a16:creationId xmlns:a16="http://schemas.microsoft.com/office/drawing/2014/main" id="{920852AA-FA00-AC14-9EFD-94FD640525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25619" y="5673425"/>
            <a:ext cx="1463040" cy="399016"/>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BB1CF55A-6EAE-3F0D-E4C0-5A65B8CBD5C0}"/>
              </a:ext>
            </a:extLst>
          </p:cNvPr>
          <p:cNvSpPr txBox="1"/>
          <p:nvPr/>
        </p:nvSpPr>
        <p:spPr>
          <a:xfrm>
            <a:off x="10546779" y="2197155"/>
            <a:ext cx="1502157" cy="846386"/>
          </a:xfrm>
          <a:prstGeom prst="rect">
            <a:avLst/>
          </a:prstGeom>
          <a:noFill/>
        </p:spPr>
        <p:txBody>
          <a:bodyPr wrap="square" lIns="0" tIns="0" rIns="0" bIns="0" rtlCol="0" anchor="ctr">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BOOKING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FIRMOGRAPHIC DATA (DnB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ENGAGEMENT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2060"/>
                </a:solidFill>
                <a:effectLst/>
                <a:uLnTx/>
                <a:uFillTx/>
                <a:latin typeface="Poppins" pitchFamily="2" charset="77"/>
                <a:ea typeface="+mn-ea"/>
                <a:cs typeface="Poppins" pitchFamily="2" charset="77"/>
              </a:rPr>
              <a:t>COMPETITION DATA</a:t>
            </a:r>
          </a:p>
        </p:txBody>
      </p:sp>
      <p:pic>
        <p:nvPicPr>
          <p:cNvPr id="100" name="Picture 99">
            <a:extLst>
              <a:ext uri="{FF2B5EF4-FFF2-40B4-BE49-F238E27FC236}">
                <a16:creationId xmlns:a16="http://schemas.microsoft.com/office/drawing/2014/main" id="{24440C3A-E94C-164E-4884-5755D85F02AC}"/>
              </a:ext>
            </a:extLst>
          </p:cNvPr>
          <p:cNvPicPr>
            <a:picLocks noChangeAspect="1"/>
          </p:cNvPicPr>
          <p:nvPr/>
        </p:nvPicPr>
        <p:blipFill>
          <a:blip r:embed="rId15"/>
          <a:stretch>
            <a:fillRect/>
          </a:stretch>
        </p:blipFill>
        <p:spPr>
          <a:xfrm>
            <a:off x="3420755" y="1816984"/>
            <a:ext cx="3200400" cy="1366383"/>
          </a:xfrm>
          <a:prstGeom prst="rect">
            <a:avLst/>
          </a:prstGeom>
        </p:spPr>
      </p:pic>
    </p:spTree>
    <p:extLst>
      <p:ext uri="{BB962C8B-B14F-4D97-AF65-F5344CB8AC3E}">
        <p14:creationId xmlns:p14="http://schemas.microsoft.com/office/powerpoint/2010/main" val="3966058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D6993-AFC5-111B-F383-0D34F50A6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A5A61-5E43-FE16-944B-FEF8BE5FFAF2}"/>
              </a:ext>
            </a:extLst>
          </p:cNvPr>
          <p:cNvSpPr>
            <a:spLocks noGrp="1"/>
          </p:cNvSpPr>
          <p:nvPr>
            <p:ph type="title"/>
          </p:nvPr>
        </p:nvSpPr>
        <p:spPr>
          <a:xfrm>
            <a:off x="592666" y="257992"/>
            <a:ext cx="9826062" cy="559260"/>
          </a:xfrm>
        </p:spPr>
        <p:txBody>
          <a:bodyPr>
            <a:noAutofit/>
          </a:bodyPr>
          <a:lstStyle/>
          <a:p>
            <a:r>
              <a:rPr lang="en-US" b="1">
                <a:latin typeface="Poppins"/>
                <a:cs typeface="Poppins"/>
              </a:rPr>
              <a:t>AI-Powered Insights Generation</a:t>
            </a:r>
            <a:endParaRPr lang="en-US"/>
          </a:p>
        </p:txBody>
      </p:sp>
      <p:sp>
        <p:nvSpPr>
          <p:cNvPr id="3" name="Rectangle 2">
            <a:extLst>
              <a:ext uri="{FF2B5EF4-FFF2-40B4-BE49-F238E27FC236}">
                <a16:creationId xmlns:a16="http://schemas.microsoft.com/office/drawing/2014/main" id="{30BD0BCD-A1F2-5642-740B-3B0FC04D4696}"/>
              </a:ext>
            </a:extLst>
          </p:cNvPr>
          <p:cNvSpPr/>
          <p:nvPr/>
        </p:nvSpPr>
        <p:spPr>
          <a:xfrm>
            <a:off x="478520" y="898057"/>
            <a:ext cx="7093507" cy="1150125"/>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 name="TextBox 4">
            <a:extLst>
              <a:ext uri="{FF2B5EF4-FFF2-40B4-BE49-F238E27FC236}">
                <a16:creationId xmlns:a16="http://schemas.microsoft.com/office/drawing/2014/main" id="{34384C9F-48D0-9CD4-E270-9E3025696F94}"/>
              </a:ext>
            </a:extLst>
          </p:cNvPr>
          <p:cNvSpPr txBox="1"/>
          <p:nvPr/>
        </p:nvSpPr>
        <p:spPr>
          <a:xfrm>
            <a:off x="433721" y="959131"/>
            <a:ext cx="7156691" cy="1061829"/>
          </a:xfrm>
          <a:prstGeom prst="rect">
            <a:avLst/>
          </a:prstGeom>
          <a:no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Context: </a:t>
            </a:r>
            <a:r>
              <a:rPr kumimoji="0" lang="en-US" sz="1050" b="0" i="0" u="none" strike="noStrike" kern="1200" cap="none" spc="0" normalizeH="0" baseline="0" noProof="0">
                <a:ln>
                  <a:noFill/>
                </a:ln>
                <a:solidFill>
                  <a:prstClr val="white"/>
                </a:solidFill>
                <a:effectLst/>
                <a:uLnTx/>
                <a:uFillTx/>
                <a:latin typeface="Poppins" panose="00000500000000000000" pitchFamily="2" charset="0"/>
                <a:ea typeface="+mn-lt"/>
                <a:cs typeface="Poppins" panose="00000500000000000000" pitchFamily="2" charset="0"/>
              </a:rPr>
              <a:t>A leading global financial enterprise sought an innovative solution to address inefficiencies in their operational workflows. The objective was to develop an AI-powered platform designed to provide real-time insights into budgets and ROI, eliminating delays caused by traditional methods. By leveraging conversational AI, the system aimed to streamline access to critical financial data, reduce manual effort, and empower professionals to focus on high-value strategic tasks.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Rectangle 5">
            <a:extLst>
              <a:ext uri="{FF2B5EF4-FFF2-40B4-BE49-F238E27FC236}">
                <a16:creationId xmlns:a16="http://schemas.microsoft.com/office/drawing/2014/main" id="{9506DBD9-CBE1-43E4-2CED-909B2D05D89C}"/>
              </a:ext>
            </a:extLst>
          </p:cNvPr>
          <p:cNvSpPr/>
          <p:nvPr/>
        </p:nvSpPr>
        <p:spPr bwMode="auto">
          <a:xfrm>
            <a:off x="7986181" y="1258770"/>
            <a:ext cx="3913129" cy="29089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7" name="Group 6">
            <a:extLst>
              <a:ext uri="{FF2B5EF4-FFF2-40B4-BE49-F238E27FC236}">
                <a16:creationId xmlns:a16="http://schemas.microsoft.com/office/drawing/2014/main" id="{0E0EEA57-7325-3507-B1BF-D049B763262F}"/>
              </a:ext>
            </a:extLst>
          </p:cNvPr>
          <p:cNvGrpSpPr/>
          <p:nvPr/>
        </p:nvGrpSpPr>
        <p:grpSpPr>
          <a:xfrm>
            <a:off x="7744415" y="898058"/>
            <a:ext cx="2979921" cy="658812"/>
            <a:chOff x="7555266" y="1214168"/>
            <a:chExt cx="2979921" cy="658812"/>
          </a:xfrm>
        </p:grpSpPr>
        <p:sp>
          <p:nvSpPr>
            <p:cNvPr id="8" name="Right Triangle 7">
              <a:extLst>
                <a:ext uri="{FF2B5EF4-FFF2-40B4-BE49-F238E27FC236}">
                  <a16:creationId xmlns:a16="http://schemas.microsoft.com/office/drawing/2014/main" id="{AE515100-7F89-D4A8-FB76-DD806641D747}"/>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 name="Right Triangle 8">
              <a:extLst>
                <a:ext uri="{FF2B5EF4-FFF2-40B4-BE49-F238E27FC236}">
                  <a16:creationId xmlns:a16="http://schemas.microsoft.com/office/drawing/2014/main" id="{03CBBFCB-2EAC-1F7C-8942-27048572FB3E}"/>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 name="Rectangle 9">
              <a:extLst>
                <a:ext uri="{FF2B5EF4-FFF2-40B4-BE49-F238E27FC236}">
                  <a16:creationId xmlns:a16="http://schemas.microsoft.com/office/drawing/2014/main" id="{3E03BFA3-3031-EA9C-AD6F-E3DBA843AFA6}"/>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Value Delivered</a:t>
              </a:r>
              <a:endPar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grpSp>
      <p:sp>
        <p:nvSpPr>
          <p:cNvPr id="11" name="TextBox 10">
            <a:extLst>
              <a:ext uri="{FF2B5EF4-FFF2-40B4-BE49-F238E27FC236}">
                <a16:creationId xmlns:a16="http://schemas.microsoft.com/office/drawing/2014/main" id="{3C93B4C9-55E7-221E-8EFD-C08CBC122ABE}"/>
              </a:ext>
            </a:extLst>
          </p:cNvPr>
          <p:cNvSpPr txBox="1"/>
          <p:nvPr/>
        </p:nvSpPr>
        <p:spPr>
          <a:xfrm>
            <a:off x="8071399" y="1418739"/>
            <a:ext cx="3827909" cy="2739211"/>
          </a:xfrm>
          <a:prstGeom prst="rect">
            <a:avLst/>
          </a:prstGeom>
          <a:noFill/>
        </p:spPr>
        <p:txBody>
          <a:bodyPr wrap="square" lIns="91440" tIns="45720" rIns="91440" bIns="45720" rtlCol="0" anchor="t">
            <a:spAutoFit/>
          </a:bodyPr>
          <a:lstStyle/>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Real-time insights allowed finance teams to act swiftly and optimize strategies. </a:t>
            </a: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Streamlined data access reduced dependency on teams and saved significant time. </a:t>
            </a:r>
            <a:endParaRPr kumimoji="0" lang="en-US" sz="12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Insights into trends and ROI helped refine financial strategies for maximum impact. </a:t>
            </a: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An intuitive chatbot reduced barriers to data access, improving user satisfaction. </a:t>
            </a: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mn-ea"/>
              <a:cs typeface="Poppins" panose="00000500000000000000" pitchFamily="2" charset="0"/>
            </a:endParaRPr>
          </a:p>
        </p:txBody>
      </p:sp>
      <p:sp>
        <p:nvSpPr>
          <p:cNvPr id="12" name="Rectangle 11">
            <a:extLst>
              <a:ext uri="{FF2B5EF4-FFF2-40B4-BE49-F238E27FC236}">
                <a16:creationId xmlns:a16="http://schemas.microsoft.com/office/drawing/2014/main" id="{A95856C4-396E-8C38-2D9B-AD821CAD8A67}"/>
              </a:ext>
            </a:extLst>
          </p:cNvPr>
          <p:cNvSpPr/>
          <p:nvPr/>
        </p:nvSpPr>
        <p:spPr bwMode="auto">
          <a:xfrm>
            <a:off x="7986180" y="4739338"/>
            <a:ext cx="3913129" cy="168954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13" name="Group 12">
            <a:extLst>
              <a:ext uri="{FF2B5EF4-FFF2-40B4-BE49-F238E27FC236}">
                <a16:creationId xmlns:a16="http://schemas.microsoft.com/office/drawing/2014/main" id="{CD3CB1CF-2F6E-254B-6601-C637E9FF1DCD}"/>
              </a:ext>
            </a:extLst>
          </p:cNvPr>
          <p:cNvGrpSpPr/>
          <p:nvPr/>
        </p:nvGrpSpPr>
        <p:grpSpPr>
          <a:xfrm>
            <a:off x="7737324" y="4356976"/>
            <a:ext cx="2979921" cy="658812"/>
            <a:chOff x="7555266" y="1214168"/>
            <a:chExt cx="2979921" cy="658812"/>
          </a:xfrm>
        </p:grpSpPr>
        <p:sp>
          <p:nvSpPr>
            <p:cNvPr id="14" name="Right Triangle 13">
              <a:extLst>
                <a:ext uri="{FF2B5EF4-FFF2-40B4-BE49-F238E27FC236}">
                  <a16:creationId xmlns:a16="http://schemas.microsoft.com/office/drawing/2014/main" id="{08D480C3-9A8E-61B1-3A86-C5A94E49F302}"/>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5" name="Right Triangle 14">
              <a:extLst>
                <a:ext uri="{FF2B5EF4-FFF2-40B4-BE49-F238E27FC236}">
                  <a16:creationId xmlns:a16="http://schemas.microsoft.com/office/drawing/2014/main" id="{A42EA58A-4C25-A018-73BA-E244F5EACE3B}"/>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 name="Rectangle 15">
              <a:extLst>
                <a:ext uri="{FF2B5EF4-FFF2-40B4-BE49-F238E27FC236}">
                  <a16:creationId xmlns:a16="http://schemas.microsoft.com/office/drawing/2014/main" id="{A5078060-15A4-A890-9047-68CDAD296BFA}"/>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Technology Stack </a:t>
              </a:r>
            </a:p>
          </p:txBody>
        </p:sp>
      </p:grpSp>
      <p:sp>
        <p:nvSpPr>
          <p:cNvPr id="4" name="Rectangle 3">
            <a:extLst>
              <a:ext uri="{FF2B5EF4-FFF2-40B4-BE49-F238E27FC236}">
                <a16:creationId xmlns:a16="http://schemas.microsoft.com/office/drawing/2014/main" id="{3BB6B668-8E3C-5530-77A5-6C9F04C0D3CB}"/>
              </a:ext>
            </a:extLst>
          </p:cNvPr>
          <p:cNvSpPr/>
          <p:nvPr/>
        </p:nvSpPr>
        <p:spPr>
          <a:xfrm>
            <a:off x="4085266" y="2719468"/>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17" name="Rectangle 16">
            <a:extLst>
              <a:ext uri="{FF2B5EF4-FFF2-40B4-BE49-F238E27FC236}">
                <a16:creationId xmlns:a16="http://schemas.microsoft.com/office/drawing/2014/main" id="{A3386E1D-550A-DF4F-3A53-EEE9843EC7BC}"/>
              </a:ext>
            </a:extLst>
          </p:cNvPr>
          <p:cNvSpPr/>
          <p:nvPr/>
        </p:nvSpPr>
        <p:spPr>
          <a:xfrm>
            <a:off x="455084" y="2735650"/>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27" name="TextBox 26">
            <a:extLst>
              <a:ext uri="{FF2B5EF4-FFF2-40B4-BE49-F238E27FC236}">
                <a16:creationId xmlns:a16="http://schemas.microsoft.com/office/drawing/2014/main" id="{CD3A5811-5BFD-4F1F-3A4B-EE1AA1AFAE50}"/>
              </a:ext>
            </a:extLst>
          </p:cNvPr>
          <p:cNvSpPr txBox="1"/>
          <p:nvPr/>
        </p:nvSpPr>
        <p:spPr>
          <a:xfrm>
            <a:off x="460547" y="2773669"/>
            <a:ext cx="3494710" cy="3647152"/>
          </a:xfrm>
          <a:prstGeom prst="rect">
            <a:avLst/>
          </a:prstGeom>
          <a:noFill/>
        </p:spPr>
        <p:txBody>
          <a:bodyPr wrap="square" lIns="91440" tIns="45720" rIns="91440" bIns="4572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Users faced difficulties navigating multiple dashboards and systems to gather budget insights. The solution required a unified conversational interface to simplify this process. </a:t>
            </a: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Aggregating data from systems like Salesforce, </a:t>
            </a:r>
            <a:r>
              <a:rPr kumimoji="0" lang="en-US" sz="1100" b="0" i="0" u="none" strike="noStrike" kern="1200" cap="none" spc="0" normalizeH="0" baseline="0" noProof="0" err="1">
                <a:ln>
                  <a:noFill/>
                </a:ln>
                <a:solidFill>
                  <a:prstClr val="black"/>
                </a:solidFill>
                <a:effectLst/>
                <a:uLnTx/>
                <a:uFillTx/>
                <a:latin typeface="Poppins" panose="00000500000000000000" pitchFamily="2" charset="0"/>
                <a:ea typeface="+mn-lt"/>
                <a:cs typeface="Poppins" panose="00000500000000000000" pitchFamily="2" charset="0"/>
              </a:rPr>
              <a:t>BigQuery</a:t>
            </a:r>
            <a:r>
              <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 and finance tools required developing robust connectors and seamless APIs. </a:t>
            </a: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Providing instant responses to natural language queries necessitated scalable AI models for on-the-fly data processing and trend analysis. </a:t>
            </a: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The lack of an intuitive, user-friendly interface needed to be addressed with a conversational design that could understand and respond effectively to queries from finance professionals. </a:t>
            </a:r>
            <a:endParaRPr kumimoji="0" lang="en-US" sz="11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28" name="TextBox 27">
            <a:extLst>
              <a:ext uri="{FF2B5EF4-FFF2-40B4-BE49-F238E27FC236}">
                <a16:creationId xmlns:a16="http://schemas.microsoft.com/office/drawing/2014/main" id="{65089B68-F906-A44E-18E7-0041E3FD1147}"/>
              </a:ext>
            </a:extLst>
          </p:cNvPr>
          <p:cNvSpPr txBox="1"/>
          <p:nvPr/>
        </p:nvSpPr>
        <p:spPr>
          <a:xfrm>
            <a:off x="4059824" y="2763341"/>
            <a:ext cx="3505147" cy="3323987"/>
          </a:xfrm>
          <a:prstGeom prst="rect">
            <a:avLst/>
          </a:prstGeom>
          <a:noFill/>
        </p:spPr>
        <p:txBody>
          <a:bodyPr wrap="square" lIns="91440" tIns="45720" rIns="91440" bIns="4572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Leveraged ML models and NLP to provide actionable insights on budget and ROI in real-time, such as cost per deal or campaign performance metrics.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Enabled users to input queries in natural language, simplifying the process of retrieving investment and financial insights. This user-friendly interface reduced the complexity of data navigation, improving accessibility and overall user experience.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Incorporated trend and pattern analysis to empower users with foresight into ROI and spending efficiency. By forecasting future outcomes, finance teams could proactively adjust their strategies to maximize ROI.</a:t>
            </a:r>
            <a:endPar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Integration with disparate datasets allowed for real-time access to comprehensive datasets, eliminating the need for manual aggregation.</a:t>
            </a:r>
          </a:p>
        </p:txBody>
      </p:sp>
      <p:grpSp>
        <p:nvGrpSpPr>
          <p:cNvPr id="30" name="Group 29">
            <a:extLst>
              <a:ext uri="{FF2B5EF4-FFF2-40B4-BE49-F238E27FC236}">
                <a16:creationId xmlns:a16="http://schemas.microsoft.com/office/drawing/2014/main" id="{DFF5BFF8-8157-45D7-32ED-5C8137468FF6}"/>
              </a:ext>
            </a:extLst>
          </p:cNvPr>
          <p:cNvGrpSpPr/>
          <p:nvPr/>
        </p:nvGrpSpPr>
        <p:grpSpPr>
          <a:xfrm>
            <a:off x="455083" y="2124118"/>
            <a:ext cx="3505147" cy="506676"/>
            <a:chOff x="377675" y="2790487"/>
            <a:chExt cx="3075565" cy="506676"/>
          </a:xfrm>
        </p:grpSpPr>
        <p:sp>
          <p:nvSpPr>
            <p:cNvPr id="31" name="Pentagon 43">
              <a:extLst>
                <a:ext uri="{FF2B5EF4-FFF2-40B4-BE49-F238E27FC236}">
                  <a16:creationId xmlns:a16="http://schemas.microsoft.com/office/drawing/2014/main" id="{A56466E3-CA79-265D-6900-46891E61447F}"/>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2" name="Pentagon 42">
              <a:extLst>
                <a:ext uri="{FF2B5EF4-FFF2-40B4-BE49-F238E27FC236}">
                  <a16:creationId xmlns:a16="http://schemas.microsoft.com/office/drawing/2014/main" id="{B7BE423A-6E54-54BD-A460-4B7CABFC99BB}"/>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3" name="Pentagon 40">
              <a:extLst>
                <a:ext uri="{FF2B5EF4-FFF2-40B4-BE49-F238E27FC236}">
                  <a16:creationId xmlns:a16="http://schemas.microsoft.com/office/drawing/2014/main" id="{A112115D-A094-D6DA-DACF-E4C0C104C14A}"/>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Challenges</a:t>
              </a:r>
            </a:p>
          </p:txBody>
        </p:sp>
      </p:grpSp>
      <p:grpSp>
        <p:nvGrpSpPr>
          <p:cNvPr id="38" name="Group 37">
            <a:extLst>
              <a:ext uri="{FF2B5EF4-FFF2-40B4-BE49-F238E27FC236}">
                <a16:creationId xmlns:a16="http://schemas.microsoft.com/office/drawing/2014/main" id="{7FAA4C4E-E09F-B1D3-B9E6-CCF0AF0EFBE0}"/>
              </a:ext>
            </a:extLst>
          </p:cNvPr>
          <p:cNvGrpSpPr/>
          <p:nvPr/>
        </p:nvGrpSpPr>
        <p:grpSpPr>
          <a:xfrm>
            <a:off x="4085265" y="2128987"/>
            <a:ext cx="3505147" cy="506676"/>
            <a:chOff x="377675" y="2790487"/>
            <a:chExt cx="3075565" cy="506676"/>
          </a:xfrm>
        </p:grpSpPr>
        <p:sp>
          <p:nvSpPr>
            <p:cNvPr id="39" name="Pentagon 43">
              <a:extLst>
                <a:ext uri="{FF2B5EF4-FFF2-40B4-BE49-F238E27FC236}">
                  <a16:creationId xmlns:a16="http://schemas.microsoft.com/office/drawing/2014/main" id="{ACAEACA6-7578-40D4-D0DE-FFC642A20B63}"/>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0" name="Pentagon 42">
              <a:extLst>
                <a:ext uri="{FF2B5EF4-FFF2-40B4-BE49-F238E27FC236}">
                  <a16:creationId xmlns:a16="http://schemas.microsoft.com/office/drawing/2014/main" id="{9B7532DD-48EE-1CD1-0DC0-2CBACA1D34D6}"/>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1" name="Pentagon 40">
              <a:extLst>
                <a:ext uri="{FF2B5EF4-FFF2-40B4-BE49-F238E27FC236}">
                  <a16:creationId xmlns:a16="http://schemas.microsoft.com/office/drawing/2014/main" id="{382E60A6-3AC8-F104-FC51-EE534C231BA6}"/>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Solutions</a:t>
              </a:r>
            </a:p>
          </p:txBody>
        </p:sp>
      </p:grpSp>
      <p:pic>
        <p:nvPicPr>
          <p:cNvPr id="44" name="Picture 43" descr="A blue and yellow snake&#10;&#10;Description automatically generated">
            <a:extLst>
              <a:ext uri="{FF2B5EF4-FFF2-40B4-BE49-F238E27FC236}">
                <a16:creationId xmlns:a16="http://schemas.microsoft.com/office/drawing/2014/main" id="{C59684B9-7AFB-AC1E-458A-416033D55935}"/>
              </a:ext>
            </a:extLst>
          </p:cNvPr>
          <p:cNvPicPr>
            <a:picLocks noChangeAspect="1"/>
          </p:cNvPicPr>
          <p:nvPr/>
        </p:nvPicPr>
        <p:blipFill>
          <a:blip r:embed="rId2"/>
          <a:stretch>
            <a:fillRect/>
          </a:stretch>
        </p:blipFill>
        <p:spPr>
          <a:xfrm>
            <a:off x="8182338" y="4963483"/>
            <a:ext cx="701307" cy="692724"/>
          </a:xfrm>
          <a:prstGeom prst="rect">
            <a:avLst/>
          </a:prstGeom>
        </p:spPr>
      </p:pic>
      <p:pic>
        <p:nvPicPr>
          <p:cNvPr id="48" name="Picture 10" descr="React Logo PNG Transparent &amp; SVG Vector - Freebie Supply">
            <a:extLst>
              <a:ext uri="{FF2B5EF4-FFF2-40B4-BE49-F238E27FC236}">
                <a16:creationId xmlns:a16="http://schemas.microsoft.com/office/drawing/2014/main" id="{448A3694-9901-9559-FD10-F85A0317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8772" y="5696892"/>
            <a:ext cx="737831" cy="69442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2B7BE312-E698-4C39-450D-14ED6BAE8D0C}"/>
              </a:ext>
            </a:extLst>
          </p:cNvPr>
          <p:cNvPicPr>
            <a:picLocks noChangeAspect="1"/>
          </p:cNvPicPr>
          <p:nvPr/>
        </p:nvPicPr>
        <p:blipFill>
          <a:blip r:embed="rId4"/>
          <a:stretch>
            <a:fillRect/>
          </a:stretch>
        </p:blipFill>
        <p:spPr>
          <a:xfrm>
            <a:off x="10337041" y="5833533"/>
            <a:ext cx="1447800" cy="419100"/>
          </a:xfrm>
          <a:prstGeom prst="rect">
            <a:avLst/>
          </a:prstGeom>
        </p:spPr>
      </p:pic>
      <p:pic>
        <p:nvPicPr>
          <p:cNvPr id="52" name="Picture 51" descr="&quot;google cloud platform&quot; Icon - Download for free – Iconduck">
            <a:extLst>
              <a:ext uri="{FF2B5EF4-FFF2-40B4-BE49-F238E27FC236}">
                <a16:creationId xmlns:a16="http://schemas.microsoft.com/office/drawing/2014/main" id="{EA60F1DA-0917-FEAC-1ABB-DFF96E8083D3}"/>
              </a:ext>
            </a:extLst>
          </p:cNvPr>
          <p:cNvPicPr>
            <a:picLocks noChangeAspect="1"/>
          </p:cNvPicPr>
          <p:nvPr/>
        </p:nvPicPr>
        <p:blipFill>
          <a:blip r:embed="rId5"/>
          <a:stretch>
            <a:fillRect/>
          </a:stretch>
        </p:blipFill>
        <p:spPr>
          <a:xfrm>
            <a:off x="9301013" y="4962692"/>
            <a:ext cx="764931" cy="658758"/>
          </a:xfrm>
          <a:prstGeom prst="rect">
            <a:avLst/>
          </a:prstGeom>
        </p:spPr>
      </p:pic>
      <p:pic>
        <p:nvPicPr>
          <p:cNvPr id="54" name="Picture 53" descr="&quot;bigquery&quot; Icon - Download for free – Iconduck">
            <a:extLst>
              <a:ext uri="{FF2B5EF4-FFF2-40B4-BE49-F238E27FC236}">
                <a16:creationId xmlns:a16="http://schemas.microsoft.com/office/drawing/2014/main" id="{256CC77D-0520-45C6-4709-854ABD44C2F6}"/>
              </a:ext>
            </a:extLst>
          </p:cNvPr>
          <p:cNvPicPr>
            <a:picLocks noChangeAspect="1"/>
          </p:cNvPicPr>
          <p:nvPr/>
        </p:nvPicPr>
        <p:blipFill>
          <a:blip r:embed="rId6"/>
          <a:stretch>
            <a:fillRect/>
          </a:stretch>
        </p:blipFill>
        <p:spPr>
          <a:xfrm>
            <a:off x="10487976" y="4913271"/>
            <a:ext cx="823546" cy="794240"/>
          </a:xfrm>
          <a:prstGeom prst="rect">
            <a:avLst/>
          </a:prstGeom>
        </p:spPr>
      </p:pic>
      <p:pic>
        <p:nvPicPr>
          <p:cNvPr id="55" name="Picture 54" descr="A colorful circle with a black background&#10;&#10;AI-generated content may be incorrect.">
            <a:extLst>
              <a:ext uri="{FF2B5EF4-FFF2-40B4-BE49-F238E27FC236}">
                <a16:creationId xmlns:a16="http://schemas.microsoft.com/office/drawing/2014/main" id="{5B73B6C3-9E29-2BBB-13A8-CF870088700A}"/>
              </a:ext>
            </a:extLst>
          </p:cNvPr>
          <p:cNvPicPr>
            <a:picLocks noChangeAspect="1"/>
          </p:cNvPicPr>
          <p:nvPr/>
        </p:nvPicPr>
        <p:blipFill>
          <a:blip r:embed="rId7"/>
          <a:stretch>
            <a:fillRect/>
          </a:stretch>
        </p:blipFill>
        <p:spPr>
          <a:xfrm>
            <a:off x="8184268" y="5711119"/>
            <a:ext cx="790575" cy="628650"/>
          </a:xfrm>
          <a:prstGeom prst="rect">
            <a:avLst/>
          </a:prstGeom>
        </p:spPr>
      </p:pic>
    </p:spTree>
    <p:extLst>
      <p:ext uri="{BB962C8B-B14F-4D97-AF65-F5344CB8AC3E}">
        <p14:creationId xmlns:p14="http://schemas.microsoft.com/office/powerpoint/2010/main" val="326997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3F41-F667-85C6-2A6F-3573E84BAEB7}"/>
              </a:ext>
            </a:extLst>
          </p:cNvPr>
          <p:cNvSpPr>
            <a:spLocks noGrp="1"/>
          </p:cNvSpPr>
          <p:nvPr>
            <p:ph type="title"/>
          </p:nvPr>
        </p:nvSpPr>
        <p:spPr>
          <a:xfrm>
            <a:off x="592666" y="257992"/>
            <a:ext cx="9826062" cy="559260"/>
          </a:xfrm>
        </p:spPr>
        <p:txBody>
          <a:bodyPr>
            <a:noAutofit/>
          </a:bodyPr>
          <a:lstStyle/>
          <a:p>
            <a:r>
              <a:rPr lang="en-US" b="1">
                <a:latin typeface="Poppins" panose="00000500000000000000" pitchFamily="2" charset="0"/>
                <a:cs typeface="Poppins" panose="00000500000000000000" pitchFamily="2" charset="0"/>
              </a:rPr>
              <a:t>AI-Powered Incident Resolution System</a:t>
            </a:r>
          </a:p>
        </p:txBody>
      </p:sp>
      <p:sp>
        <p:nvSpPr>
          <p:cNvPr id="3" name="Rectangle 2">
            <a:extLst>
              <a:ext uri="{FF2B5EF4-FFF2-40B4-BE49-F238E27FC236}">
                <a16:creationId xmlns:a16="http://schemas.microsoft.com/office/drawing/2014/main" id="{BF8402D9-B384-EE58-448C-978051FA8D1F}"/>
              </a:ext>
            </a:extLst>
          </p:cNvPr>
          <p:cNvSpPr/>
          <p:nvPr/>
        </p:nvSpPr>
        <p:spPr>
          <a:xfrm>
            <a:off x="478520" y="898057"/>
            <a:ext cx="7093507" cy="1150125"/>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 name="TextBox 4">
            <a:extLst>
              <a:ext uri="{FF2B5EF4-FFF2-40B4-BE49-F238E27FC236}">
                <a16:creationId xmlns:a16="http://schemas.microsoft.com/office/drawing/2014/main" id="{705F082F-F140-6B6C-9827-D1A7BF1CEF02}"/>
              </a:ext>
            </a:extLst>
          </p:cNvPr>
          <p:cNvSpPr txBox="1"/>
          <p:nvPr/>
        </p:nvSpPr>
        <p:spPr>
          <a:xfrm>
            <a:off x="433721" y="894395"/>
            <a:ext cx="7156691" cy="10695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Context: </a:t>
            </a:r>
            <a:r>
              <a:rPr kumimoji="0" lang="en-US" sz="105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A global enterprise Hi-Tech leader, sought an advanced solution to improve their incident management system. The objective was to develop a Gen AI-powered chatbot capable of diagnosing and resolving incidents in real-time, providing accurate solutions, and reducing response times. This system aimed to automate routine incident resolution, enhance operational efficiency, and reduce the burden on IT support teams, ensuring faster and more accurate issue resolution for both internal teams and users.</a:t>
            </a:r>
          </a:p>
        </p:txBody>
      </p:sp>
      <p:sp>
        <p:nvSpPr>
          <p:cNvPr id="6" name="Rectangle 5">
            <a:extLst>
              <a:ext uri="{FF2B5EF4-FFF2-40B4-BE49-F238E27FC236}">
                <a16:creationId xmlns:a16="http://schemas.microsoft.com/office/drawing/2014/main" id="{592E148D-0166-6312-D1BE-35660DB70603}"/>
              </a:ext>
            </a:extLst>
          </p:cNvPr>
          <p:cNvSpPr/>
          <p:nvPr/>
        </p:nvSpPr>
        <p:spPr bwMode="auto">
          <a:xfrm>
            <a:off x="7986181" y="1258770"/>
            <a:ext cx="3913129" cy="29089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7" name="Group 6">
            <a:extLst>
              <a:ext uri="{FF2B5EF4-FFF2-40B4-BE49-F238E27FC236}">
                <a16:creationId xmlns:a16="http://schemas.microsoft.com/office/drawing/2014/main" id="{B34AE2BE-E536-A9DF-666F-7F3B22864BA2}"/>
              </a:ext>
            </a:extLst>
          </p:cNvPr>
          <p:cNvGrpSpPr/>
          <p:nvPr/>
        </p:nvGrpSpPr>
        <p:grpSpPr>
          <a:xfrm>
            <a:off x="7744415" y="898058"/>
            <a:ext cx="2979921" cy="658812"/>
            <a:chOff x="7555266" y="1214168"/>
            <a:chExt cx="2979921" cy="658812"/>
          </a:xfrm>
        </p:grpSpPr>
        <p:sp>
          <p:nvSpPr>
            <p:cNvPr id="8" name="Right Triangle 7">
              <a:extLst>
                <a:ext uri="{FF2B5EF4-FFF2-40B4-BE49-F238E27FC236}">
                  <a16:creationId xmlns:a16="http://schemas.microsoft.com/office/drawing/2014/main" id="{E8C9E3BE-CE73-965C-1F5A-8DE5259DBD16}"/>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 name="Right Triangle 8">
              <a:extLst>
                <a:ext uri="{FF2B5EF4-FFF2-40B4-BE49-F238E27FC236}">
                  <a16:creationId xmlns:a16="http://schemas.microsoft.com/office/drawing/2014/main" id="{C3A6A9FE-CFB6-CCCB-2DB8-322863F5416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 name="Rectangle 9">
              <a:extLst>
                <a:ext uri="{FF2B5EF4-FFF2-40B4-BE49-F238E27FC236}">
                  <a16:creationId xmlns:a16="http://schemas.microsoft.com/office/drawing/2014/main" id="{E464FB2A-332E-D147-C025-0D442B7A7A9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Value Delivered</a:t>
              </a:r>
              <a:endPar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grpSp>
      <p:sp>
        <p:nvSpPr>
          <p:cNvPr id="11" name="TextBox 10">
            <a:extLst>
              <a:ext uri="{FF2B5EF4-FFF2-40B4-BE49-F238E27FC236}">
                <a16:creationId xmlns:a16="http://schemas.microsoft.com/office/drawing/2014/main" id="{E2ED7081-ECBF-2D2F-1792-F72E7D2A4163}"/>
              </a:ext>
            </a:extLst>
          </p:cNvPr>
          <p:cNvSpPr txBox="1"/>
          <p:nvPr/>
        </p:nvSpPr>
        <p:spPr>
          <a:xfrm>
            <a:off x="8071399" y="1418739"/>
            <a:ext cx="3827909" cy="2517612"/>
          </a:xfrm>
          <a:prstGeom prst="rect">
            <a:avLst/>
          </a:prstGeom>
          <a:noFill/>
        </p:spPr>
        <p:txBody>
          <a:bodyPr wrap="square" lIns="91440" tIns="45720" rIns="91440" bIns="45720" rtlCol="0" anchor="t">
            <a:spAutoFit/>
          </a:bodyPr>
          <a:lstStyle/>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rPr>
              <a:t>Optimized user experience through a smart, AI-driven chatbot that offers real-time, tailored incident resolutions.</a:t>
            </a: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endParaRP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rPr>
              <a:t>Automated issue diagnosis and resolution, freeing up IT support teams to focus on more complex tasks.</a:t>
            </a: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endParaRP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ＭＳ Ｐゴシック"/>
                <a:cs typeface="Poppins" panose="00000500000000000000" pitchFamily="2" charset="0"/>
              </a:rPr>
              <a:t>Seamless and secure integration with Client's infrastructure, meeting all technical requirements.</a:t>
            </a:r>
          </a:p>
        </p:txBody>
      </p:sp>
      <p:sp>
        <p:nvSpPr>
          <p:cNvPr id="12" name="Rectangle 11">
            <a:extLst>
              <a:ext uri="{FF2B5EF4-FFF2-40B4-BE49-F238E27FC236}">
                <a16:creationId xmlns:a16="http://schemas.microsoft.com/office/drawing/2014/main" id="{DBCCA228-D5A5-3545-C40F-D528498CC984}"/>
              </a:ext>
            </a:extLst>
          </p:cNvPr>
          <p:cNvSpPr/>
          <p:nvPr/>
        </p:nvSpPr>
        <p:spPr bwMode="auto">
          <a:xfrm>
            <a:off x="7986180" y="4739338"/>
            <a:ext cx="3913129" cy="168954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13" name="Group 12">
            <a:extLst>
              <a:ext uri="{FF2B5EF4-FFF2-40B4-BE49-F238E27FC236}">
                <a16:creationId xmlns:a16="http://schemas.microsoft.com/office/drawing/2014/main" id="{4C72ADC4-41A1-6D45-E6B5-66957286870C}"/>
              </a:ext>
            </a:extLst>
          </p:cNvPr>
          <p:cNvGrpSpPr/>
          <p:nvPr/>
        </p:nvGrpSpPr>
        <p:grpSpPr>
          <a:xfrm>
            <a:off x="7737324" y="4356976"/>
            <a:ext cx="2979921" cy="658812"/>
            <a:chOff x="7555266" y="1214168"/>
            <a:chExt cx="2979921" cy="658812"/>
          </a:xfrm>
        </p:grpSpPr>
        <p:sp>
          <p:nvSpPr>
            <p:cNvPr id="14" name="Right Triangle 13">
              <a:extLst>
                <a:ext uri="{FF2B5EF4-FFF2-40B4-BE49-F238E27FC236}">
                  <a16:creationId xmlns:a16="http://schemas.microsoft.com/office/drawing/2014/main" id="{5205685E-4F3B-E805-02D1-B986E271BC4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5" name="Right Triangle 14">
              <a:extLst>
                <a:ext uri="{FF2B5EF4-FFF2-40B4-BE49-F238E27FC236}">
                  <a16:creationId xmlns:a16="http://schemas.microsoft.com/office/drawing/2014/main" id="{1EDE7A0A-EB58-7D29-7FAE-F1CF6C44F6D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 name="Rectangle 15">
              <a:extLst>
                <a:ext uri="{FF2B5EF4-FFF2-40B4-BE49-F238E27FC236}">
                  <a16:creationId xmlns:a16="http://schemas.microsoft.com/office/drawing/2014/main" id="{7A27D2DD-C7C3-D438-43BF-817DA9A5BE2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Technology Stack </a:t>
              </a:r>
            </a:p>
          </p:txBody>
        </p:sp>
      </p:grpSp>
      <p:sp>
        <p:nvSpPr>
          <p:cNvPr id="4" name="Rectangle 3">
            <a:extLst>
              <a:ext uri="{FF2B5EF4-FFF2-40B4-BE49-F238E27FC236}">
                <a16:creationId xmlns:a16="http://schemas.microsoft.com/office/drawing/2014/main" id="{87B7291E-09B0-7B3D-5E97-87E84192EFF5}"/>
              </a:ext>
            </a:extLst>
          </p:cNvPr>
          <p:cNvSpPr/>
          <p:nvPr/>
        </p:nvSpPr>
        <p:spPr>
          <a:xfrm>
            <a:off x="4085266" y="2824664"/>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17" name="Rectangle 16">
            <a:extLst>
              <a:ext uri="{FF2B5EF4-FFF2-40B4-BE49-F238E27FC236}">
                <a16:creationId xmlns:a16="http://schemas.microsoft.com/office/drawing/2014/main" id="{C230EEC2-230B-3772-9D81-74B5F5DD09A4}"/>
              </a:ext>
            </a:extLst>
          </p:cNvPr>
          <p:cNvSpPr/>
          <p:nvPr/>
        </p:nvSpPr>
        <p:spPr>
          <a:xfrm>
            <a:off x="455084" y="2824662"/>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27" name="TextBox 26">
            <a:extLst>
              <a:ext uri="{FF2B5EF4-FFF2-40B4-BE49-F238E27FC236}">
                <a16:creationId xmlns:a16="http://schemas.microsoft.com/office/drawing/2014/main" id="{817EA096-A01D-C578-EAA0-B0028D643B5C}"/>
              </a:ext>
            </a:extLst>
          </p:cNvPr>
          <p:cNvSpPr txBox="1"/>
          <p:nvPr/>
        </p:nvSpPr>
        <p:spPr>
          <a:xfrm>
            <a:off x="460547" y="2844823"/>
            <a:ext cx="3494710" cy="3277820"/>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One of the major challenges was gaining a deep understanding of Client's business needs, identifying the various types of incidents, and mapping them to suitable AI-driven solutions to ensure accurate and effective incident resolution.</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Another challenge involved designing a system capable of intelligently routing user inputs through the chatbot to the appropriate solution type, such as unstructured responses, text-to-SQL queries, or other specialized solutions based on the incident type.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Understanding Client’s complex infrastructure and ensuring the AI solution met stringent security standards posed a significant challenge, requiring seamless integration and compliance with their environment.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Successfully deploying the AI-driven chatbot on client’s environment while ensuring scalability, performance, and minimal downtime was another key challenge that required meticulous planning and execution.</a:t>
            </a:r>
          </a:p>
        </p:txBody>
      </p:sp>
      <p:sp>
        <p:nvSpPr>
          <p:cNvPr id="28" name="TextBox 27">
            <a:extLst>
              <a:ext uri="{FF2B5EF4-FFF2-40B4-BE49-F238E27FC236}">
                <a16:creationId xmlns:a16="http://schemas.microsoft.com/office/drawing/2014/main" id="{5A00E1D7-855D-3CBC-4937-368682B0C3B1}"/>
              </a:ext>
            </a:extLst>
          </p:cNvPr>
          <p:cNvSpPr txBox="1"/>
          <p:nvPr/>
        </p:nvSpPr>
        <p:spPr>
          <a:xfrm>
            <a:off x="4066880" y="2903815"/>
            <a:ext cx="3505147" cy="3139321"/>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Client's knowledge documents and incident data were analyzed, with incident descriptions and summaries being matched to relevant knowledge using cosine similarity and vector embeddings, ensuring accurate incident resolution suggestions.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A routing mechanism using a Large Language Model (LLM) was developed to classify user queries and direct them to the appropriate solution type, such as unstructured responses or text-to-SQL queries, ensuring precise resolutions.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The solution was successfully deployed following Client’s deployment criteria and compliance with technical specifications.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rPr>
              <a:t>Training on Client's infrastructure and security protocols was undertaken to ensure a proper understanding of their environment. This knowledge enabled the integration of the AI-driven chatbot with Client’s systems while meeting all necessary security and compliance requirements.</a:t>
            </a:r>
          </a:p>
        </p:txBody>
      </p:sp>
      <p:grpSp>
        <p:nvGrpSpPr>
          <p:cNvPr id="30" name="Group 29">
            <a:extLst>
              <a:ext uri="{FF2B5EF4-FFF2-40B4-BE49-F238E27FC236}">
                <a16:creationId xmlns:a16="http://schemas.microsoft.com/office/drawing/2014/main" id="{4EFB427B-9229-D276-0AB1-E347C7400EC3}"/>
              </a:ext>
            </a:extLst>
          </p:cNvPr>
          <p:cNvGrpSpPr/>
          <p:nvPr/>
        </p:nvGrpSpPr>
        <p:grpSpPr>
          <a:xfrm>
            <a:off x="454840" y="2251949"/>
            <a:ext cx="3505147" cy="506676"/>
            <a:chOff x="377675" y="2790487"/>
            <a:chExt cx="3075565" cy="506676"/>
          </a:xfrm>
        </p:grpSpPr>
        <p:sp>
          <p:nvSpPr>
            <p:cNvPr id="31" name="Pentagon 43">
              <a:extLst>
                <a:ext uri="{FF2B5EF4-FFF2-40B4-BE49-F238E27FC236}">
                  <a16:creationId xmlns:a16="http://schemas.microsoft.com/office/drawing/2014/main" id="{9A7299B6-6150-4864-9089-E85F1AD9BEF5}"/>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2" name="Pentagon 42">
              <a:extLst>
                <a:ext uri="{FF2B5EF4-FFF2-40B4-BE49-F238E27FC236}">
                  <a16:creationId xmlns:a16="http://schemas.microsoft.com/office/drawing/2014/main" id="{711F5E5E-EEF4-6E9D-A8D4-3B60D8D8F17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3" name="Pentagon 40">
              <a:extLst>
                <a:ext uri="{FF2B5EF4-FFF2-40B4-BE49-F238E27FC236}">
                  <a16:creationId xmlns:a16="http://schemas.microsoft.com/office/drawing/2014/main" id="{B31B539E-A0EF-4DD7-3AAA-028B09D2DC88}"/>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Challenges</a:t>
              </a:r>
            </a:p>
          </p:txBody>
        </p:sp>
      </p:grpSp>
      <p:grpSp>
        <p:nvGrpSpPr>
          <p:cNvPr id="38" name="Group 37">
            <a:extLst>
              <a:ext uri="{FF2B5EF4-FFF2-40B4-BE49-F238E27FC236}">
                <a16:creationId xmlns:a16="http://schemas.microsoft.com/office/drawing/2014/main" id="{49B97168-E2E9-9364-5B20-FB8D9270BC2F}"/>
              </a:ext>
            </a:extLst>
          </p:cNvPr>
          <p:cNvGrpSpPr/>
          <p:nvPr/>
        </p:nvGrpSpPr>
        <p:grpSpPr>
          <a:xfrm>
            <a:off x="4085265" y="2283405"/>
            <a:ext cx="3505147" cy="506676"/>
            <a:chOff x="377675" y="2790487"/>
            <a:chExt cx="3075565" cy="506676"/>
          </a:xfrm>
        </p:grpSpPr>
        <p:sp>
          <p:nvSpPr>
            <p:cNvPr id="39" name="Pentagon 43">
              <a:extLst>
                <a:ext uri="{FF2B5EF4-FFF2-40B4-BE49-F238E27FC236}">
                  <a16:creationId xmlns:a16="http://schemas.microsoft.com/office/drawing/2014/main" id="{07F8590A-0C6D-37BB-2FF1-E48A0477A3C9}"/>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0" name="Pentagon 42">
              <a:extLst>
                <a:ext uri="{FF2B5EF4-FFF2-40B4-BE49-F238E27FC236}">
                  <a16:creationId xmlns:a16="http://schemas.microsoft.com/office/drawing/2014/main" id="{9D2B759E-FB8B-E718-2A6D-5F13423FA88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1" name="Pentagon 40">
              <a:extLst>
                <a:ext uri="{FF2B5EF4-FFF2-40B4-BE49-F238E27FC236}">
                  <a16:creationId xmlns:a16="http://schemas.microsoft.com/office/drawing/2014/main" id="{D89BB247-9E71-D4F8-F44A-7ED94AA5E0DC}"/>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Solutions</a:t>
              </a:r>
            </a:p>
          </p:txBody>
        </p:sp>
      </p:grpSp>
      <p:pic>
        <p:nvPicPr>
          <p:cNvPr id="18" name="Picture 17" descr="A blue and yellow snake&#10;&#10;Description automatically generated">
            <a:extLst>
              <a:ext uri="{FF2B5EF4-FFF2-40B4-BE49-F238E27FC236}">
                <a16:creationId xmlns:a16="http://schemas.microsoft.com/office/drawing/2014/main" id="{E6290675-348D-E8AA-4484-C628EBBFC2D5}"/>
              </a:ext>
            </a:extLst>
          </p:cNvPr>
          <p:cNvPicPr>
            <a:picLocks noChangeAspect="1"/>
          </p:cNvPicPr>
          <p:nvPr/>
        </p:nvPicPr>
        <p:blipFill>
          <a:blip r:embed="rId2"/>
          <a:stretch>
            <a:fillRect/>
          </a:stretch>
        </p:blipFill>
        <p:spPr>
          <a:xfrm>
            <a:off x="8111782" y="4921150"/>
            <a:ext cx="701307" cy="692724"/>
          </a:xfrm>
          <a:prstGeom prst="rect">
            <a:avLst/>
          </a:prstGeom>
        </p:spPr>
      </p:pic>
      <p:pic>
        <p:nvPicPr>
          <p:cNvPr id="1028" name="Picture 4" descr="SVG icon not parsed correctly? - Support - Discourse Meta">
            <a:extLst>
              <a:ext uri="{FF2B5EF4-FFF2-40B4-BE49-F238E27FC236}">
                <a16:creationId xmlns:a16="http://schemas.microsoft.com/office/drawing/2014/main" id="{0C728928-F7F7-E599-D124-0C9A43D4E0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3147" y="4827834"/>
            <a:ext cx="936682" cy="7620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OpenShift Logo in SVG Vector or PNG File Format ...">
            <a:extLst>
              <a:ext uri="{FF2B5EF4-FFF2-40B4-BE49-F238E27FC236}">
                <a16:creationId xmlns:a16="http://schemas.microsoft.com/office/drawing/2014/main" id="{1F914483-655B-B01B-B4B7-03BAADE2B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16" y="5613874"/>
            <a:ext cx="1365072" cy="91004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op 5 Large Language Models | 2023 - PyCodeMates">
            <a:extLst>
              <a:ext uri="{FF2B5EF4-FFF2-40B4-BE49-F238E27FC236}">
                <a16:creationId xmlns:a16="http://schemas.microsoft.com/office/drawing/2014/main" id="{306C722A-F9F3-B8CB-170B-F0E158360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0475" y="5439261"/>
            <a:ext cx="1729508" cy="97437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act Logo PNG Transparent &amp; SVG Vector - Freebie Supply">
            <a:extLst>
              <a:ext uri="{FF2B5EF4-FFF2-40B4-BE49-F238E27FC236}">
                <a16:creationId xmlns:a16="http://schemas.microsoft.com/office/drawing/2014/main" id="{5E20A433-CBD2-CC04-F05E-88362CC55C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8216" y="5654559"/>
            <a:ext cx="737831" cy="6944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 containers/podman: Podman: A tool for managing OCI ...">
            <a:extLst>
              <a:ext uri="{FF2B5EF4-FFF2-40B4-BE49-F238E27FC236}">
                <a16:creationId xmlns:a16="http://schemas.microsoft.com/office/drawing/2014/main" id="{CCEB22C8-D5AD-1808-99B1-972AE0DD2F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8728" y="4725297"/>
            <a:ext cx="1153001" cy="938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564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3F41-F667-85C6-2A6F-3573E84BAEB7}"/>
              </a:ext>
            </a:extLst>
          </p:cNvPr>
          <p:cNvSpPr>
            <a:spLocks noGrp="1"/>
          </p:cNvSpPr>
          <p:nvPr>
            <p:ph type="title"/>
          </p:nvPr>
        </p:nvSpPr>
        <p:spPr>
          <a:xfrm>
            <a:off x="592668" y="257992"/>
            <a:ext cx="6045876" cy="559260"/>
          </a:xfrm>
        </p:spPr>
        <p:txBody>
          <a:bodyPr>
            <a:noAutofit/>
          </a:bodyPr>
          <a:lstStyle/>
          <a:p>
            <a:r>
              <a:rPr lang="en-US" sz="2400" b="1"/>
              <a:t>Gen AI-Based Sales Co-Pilot Chatbot</a:t>
            </a:r>
          </a:p>
        </p:txBody>
      </p:sp>
      <p:sp>
        <p:nvSpPr>
          <p:cNvPr id="3" name="Rectangle 2">
            <a:extLst>
              <a:ext uri="{FF2B5EF4-FFF2-40B4-BE49-F238E27FC236}">
                <a16:creationId xmlns:a16="http://schemas.microsoft.com/office/drawing/2014/main" id="{BF8402D9-B384-EE58-448C-978051FA8D1F}"/>
              </a:ext>
            </a:extLst>
          </p:cNvPr>
          <p:cNvSpPr/>
          <p:nvPr/>
        </p:nvSpPr>
        <p:spPr>
          <a:xfrm>
            <a:off x="478520" y="898058"/>
            <a:ext cx="7111893" cy="956142"/>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05F082F-F140-6B6C-9827-D1A7BF1CEF02}"/>
              </a:ext>
            </a:extLst>
          </p:cNvPr>
          <p:cNvSpPr txBox="1"/>
          <p:nvPr/>
        </p:nvSpPr>
        <p:spPr>
          <a:xfrm>
            <a:off x="478519" y="888106"/>
            <a:ext cx="7263759"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Poppins "/>
                <a:ea typeface="+mn-ea"/>
                <a:cs typeface="Calibri" panose="020F0502020204030204" pitchFamily="34" charset="0"/>
              </a:rPr>
              <a:t>Business Context: </a:t>
            </a:r>
            <a:r>
              <a:rPr kumimoji="0" lang="en-US" sz="1100" b="0" i="0" u="none" strike="noStrike" kern="1200" cap="none" spc="0" normalizeH="0" baseline="0" noProof="0">
                <a:ln>
                  <a:noFill/>
                </a:ln>
                <a:solidFill>
                  <a:prstClr val="white"/>
                </a:solidFill>
                <a:effectLst/>
                <a:uLnTx/>
                <a:uFillTx/>
                <a:latin typeface="Poppins "/>
                <a:ea typeface="+mn-ea"/>
                <a:cs typeface="+mn-cs"/>
              </a:rPr>
              <a:t>A leading technology company required a dynamic solution to provide instant access to crucial sales information for their professionals. The objective was to develop a chatbot tailored specifically for sales personnel, enabling them to query key metrics such as renewals, target compensation, comparisons, and sales forecasting. Leveraging both structured and unstructured data, the bot aimed to provide seamless access to information, enhancing sales efficiency.</a:t>
            </a:r>
            <a:endParaRPr kumimoji="0" lang="en-US" sz="1100" b="1" i="0" u="none" strike="noStrike" kern="1200" cap="none" spc="0" normalizeH="0" baseline="0" noProof="0">
              <a:ln>
                <a:noFill/>
              </a:ln>
              <a:solidFill>
                <a:prstClr val="white"/>
              </a:solidFill>
              <a:effectLst/>
              <a:uLnTx/>
              <a:uFillTx/>
              <a:latin typeface="Poppins "/>
              <a:ea typeface="+mn-ea"/>
              <a:cs typeface="Calibri" panose="020F0502020204030204" pitchFamily="34" charset="0"/>
            </a:endParaRPr>
          </a:p>
        </p:txBody>
      </p:sp>
      <p:sp>
        <p:nvSpPr>
          <p:cNvPr id="6" name="Rectangle 5">
            <a:extLst>
              <a:ext uri="{FF2B5EF4-FFF2-40B4-BE49-F238E27FC236}">
                <a16:creationId xmlns:a16="http://schemas.microsoft.com/office/drawing/2014/main" id="{592E148D-0166-6312-D1BE-35660DB70603}"/>
              </a:ext>
            </a:extLst>
          </p:cNvPr>
          <p:cNvSpPr/>
          <p:nvPr/>
        </p:nvSpPr>
        <p:spPr bwMode="auto">
          <a:xfrm>
            <a:off x="7986181" y="1258770"/>
            <a:ext cx="3913129" cy="29089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B34AE2BE-E536-A9DF-666F-7F3B22864BA2}"/>
              </a:ext>
            </a:extLst>
          </p:cNvPr>
          <p:cNvGrpSpPr/>
          <p:nvPr/>
        </p:nvGrpSpPr>
        <p:grpSpPr>
          <a:xfrm>
            <a:off x="7744415" y="898058"/>
            <a:ext cx="2979921" cy="658812"/>
            <a:chOff x="7555266" y="1214168"/>
            <a:chExt cx="2979921" cy="658812"/>
          </a:xfrm>
        </p:grpSpPr>
        <p:sp>
          <p:nvSpPr>
            <p:cNvPr id="8" name="Right Triangle 7">
              <a:extLst>
                <a:ext uri="{FF2B5EF4-FFF2-40B4-BE49-F238E27FC236}">
                  <a16:creationId xmlns:a16="http://schemas.microsoft.com/office/drawing/2014/main" id="{E8C9E3BE-CE73-965C-1F5A-8DE5259DBD16}"/>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C3A6A9FE-CFB6-CCCB-2DB8-322863F5416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464FB2A-332E-D147-C025-0D442B7A7A9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600" b="1" i="0" u="none" strike="noStrike" kern="1200" cap="none" spc="0" normalizeH="0" baseline="0" noProof="0">
                <a:ln>
                  <a:noFill/>
                </a:ln>
                <a:solidFill>
                  <a:prstClr val="white"/>
                </a:solidFill>
                <a:effectLst/>
                <a:uLnTx/>
                <a:uFillTx/>
                <a:latin typeface="Poppins"/>
                <a:ea typeface="+mn-ea"/>
                <a:cs typeface="+mn-cs"/>
              </a:endParaRPr>
            </a:p>
          </p:txBody>
        </p:sp>
      </p:grpSp>
      <p:sp>
        <p:nvSpPr>
          <p:cNvPr id="11" name="TextBox 10">
            <a:extLst>
              <a:ext uri="{FF2B5EF4-FFF2-40B4-BE49-F238E27FC236}">
                <a16:creationId xmlns:a16="http://schemas.microsoft.com/office/drawing/2014/main" id="{E2ED7081-ECBF-2D2F-1792-F72E7D2A4163}"/>
              </a:ext>
            </a:extLst>
          </p:cNvPr>
          <p:cNvSpPr txBox="1"/>
          <p:nvPr/>
        </p:nvSpPr>
        <p:spPr>
          <a:xfrm>
            <a:off x="8085055" y="1498486"/>
            <a:ext cx="3812118" cy="2146229"/>
          </a:xfrm>
          <a:prstGeom prst="rect">
            <a:avLst/>
          </a:prstGeom>
          <a:noFill/>
        </p:spPr>
        <p:txBody>
          <a:bodyPr wrap="square" lIns="91440" tIns="45720" rIns="91440" bIns="45720" rtlCol="0" anchor="t">
            <a:spAutoFit/>
          </a:bodyPr>
          <a:lstStyle/>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400" b="0" i="0" u="none" strike="noStrike" kern="0" cap="none" spc="0" normalizeH="0" baseline="0" noProof="0">
                <a:ln>
                  <a:noFill/>
                </a:ln>
                <a:solidFill>
                  <a:srgbClr val="002060"/>
                </a:solidFill>
                <a:effectLst/>
                <a:uLnTx/>
                <a:uFillTx/>
                <a:latin typeface="Poppins "/>
                <a:ea typeface="ＭＳ Ｐゴシック"/>
                <a:cs typeface="Helvetica"/>
              </a:rPr>
              <a:t> Self-service access to sales data  right at their fingertips </a:t>
            </a: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400" b="0" i="0" u="none" strike="noStrike" kern="0" cap="none" spc="0" normalizeH="0" baseline="0" noProof="0">
                <a:ln>
                  <a:noFill/>
                </a:ln>
                <a:solidFill>
                  <a:srgbClr val="002060"/>
                </a:solidFill>
                <a:effectLst/>
                <a:uLnTx/>
                <a:uFillTx/>
                <a:latin typeface="Poppins "/>
                <a:ea typeface="ＭＳ Ｐゴシック"/>
                <a:cs typeface="Helvetica"/>
              </a:rPr>
              <a:t>Improved sales performance  and customer relationships</a:t>
            </a: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400" b="0" i="0" u="none" strike="noStrike" kern="0" cap="none" spc="0" normalizeH="0" baseline="0" noProof="0">
                <a:ln>
                  <a:noFill/>
                </a:ln>
                <a:solidFill>
                  <a:srgbClr val="002060"/>
                </a:solidFill>
                <a:effectLst/>
                <a:uLnTx/>
                <a:uFillTx/>
                <a:latin typeface="Poppins "/>
                <a:ea typeface="ＭＳ Ｐゴシック"/>
                <a:cs typeface="Helvetica"/>
              </a:rPr>
              <a:t>R</a:t>
            </a:r>
            <a:r>
              <a:rPr kumimoji="0" lang="en-US" sz="1400" b="0" i="0" u="none" strike="noStrike" kern="0" cap="none" spc="0" normalizeH="0" baseline="0" noProof="0" err="1">
                <a:ln>
                  <a:noFill/>
                </a:ln>
                <a:solidFill>
                  <a:srgbClr val="002060"/>
                </a:solidFill>
                <a:effectLst/>
                <a:uLnTx/>
                <a:uFillTx/>
                <a:latin typeface="Poppins "/>
                <a:ea typeface="ＭＳ Ｐゴシック"/>
                <a:cs typeface="Helvetica"/>
              </a:rPr>
              <a:t>eal</a:t>
            </a:r>
            <a:r>
              <a:rPr kumimoji="0" lang="en-US" sz="1400" b="0" i="0" u="none" strike="noStrike" kern="0" cap="none" spc="0" normalizeH="0" baseline="0" noProof="0">
                <a:ln>
                  <a:noFill/>
                </a:ln>
                <a:solidFill>
                  <a:srgbClr val="002060"/>
                </a:solidFill>
                <a:effectLst/>
                <a:uLnTx/>
                <a:uFillTx/>
                <a:latin typeface="Poppins "/>
                <a:ea typeface="ＭＳ Ｐゴシック"/>
                <a:cs typeface="Helvetica"/>
              </a:rPr>
              <a:t>-time sales data and forecasts  bettered Decision-Making</a:t>
            </a:r>
          </a:p>
          <a:p>
            <a:pPr marL="285750" marR="0" lvl="0" indent="-285750" algn="l" defTabSz="1218987" rtl="0" eaLnBrk="1" fontAlgn="auto" latinLnBrk="0" hangingPunct="0">
              <a:lnSpc>
                <a:spcPct val="120000"/>
              </a:lnSpc>
              <a:spcBef>
                <a:spcPts val="0"/>
              </a:spcBef>
              <a:spcAft>
                <a:spcPts val="0"/>
              </a:spcAft>
              <a:buClrTx/>
              <a:buSzPct val="60000"/>
              <a:buFont typeface="Arial" panose="020B0604020202020204" pitchFamily="34" charset="0"/>
              <a:buChar char="•"/>
              <a:tabLst/>
              <a:defRPr/>
            </a:pPr>
            <a:r>
              <a:rPr kumimoji="0" lang="en-US" sz="1400" b="0" i="0" u="none" strike="noStrike" kern="0" cap="none" spc="0" normalizeH="0" baseline="0" noProof="0">
                <a:ln>
                  <a:noFill/>
                </a:ln>
                <a:solidFill>
                  <a:srgbClr val="002060"/>
                </a:solidFill>
                <a:effectLst/>
                <a:uLnTx/>
                <a:uFillTx/>
                <a:latin typeface="Poppins "/>
                <a:ea typeface="ＭＳ Ｐゴシック"/>
                <a:cs typeface="Helvetica"/>
              </a:rPr>
              <a:t> Data-driven insights and Faster Response</a:t>
            </a:r>
          </a:p>
        </p:txBody>
      </p:sp>
      <p:sp>
        <p:nvSpPr>
          <p:cNvPr id="12" name="Rectangle 11">
            <a:extLst>
              <a:ext uri="{FF2B5EF4-FFF2-40B4-BE49-F238E27FC236}">
                <a16:creationId xmlns:a16="http://schemas.microsoft.com/office/drawing/2014/main" id="{DBCCA228-D5A5-3545-C40F-D528498CC984}"/>
              </a:ext>
            </a:extLst>
          </p:cNvPr>
          <p:cNvSpPr/>
          <p:nvPr/>
        </p:nvSpPr>
        <p:spPr bwMode="auto">
          <a:xfrm>
            <a:off x="7986180" y="4739338"/>
            <a:ext cx="3913129" cy="168954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C72ADC4-41A1-6D45-E6B5-66957286870C}"/>
              </a:ext>
            </a:extLst>
          </p:cNvPr>
          <p:cNvGrpSpPr/>
          <p:nvPr/>
        </p:nvGrpSpPr>
        <p:grpSpPr>
          <a:xfrm>
            <a:off x="7737324" y="4356976"/>
            <a:ext cx="2979921" cy="658812"/>
            <a:chOff x="7555266" y="1214168"/>
            <a:chExt cx="2979921" cy="658812"/>
          </a:xfrm>
        </p:grpSpPr>
        <p:sp>
          <p:nvSpPr>
            <p:cNvPr id="14" name="Right Triangle 13">
              <a:extLst>
                <a:ext uri="{FF2B5EF4-FFF2-40B4-BE49-F238E27FC236}">
                  <a16:creationId xmlns:a16="http://schemas.microsoft.com/office/drawing/2014/main" id="{5205685E-4F3B-E805-02D1-B986E271BC4F}"/>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ight Triangle 14">
              <a:extLst>
                <a:ext uri="{FF2B5EF4-FFF2-40B4-BE49-F238E27FC236}">
                  <a16:creationId xmlns:a16="http://schemas.microsoft.com/office/drawing/2014/main" id="{1EDE7A0A-EB58-7D29-7FAE-F1CF6C44F6D3}"/>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A27D2DD-C7C3-D438-43BF-817DA9A5BE2E}"/>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Poppins "/>
                  <a:ea typeface="+mn-ea"/>
                  <a:cs typeface="+mn-cs"/>
                </a:rPr>
                <a:t>Technology Stack </a:t>
              </a:r>
            </a:p>
          </p:txBody>
        </p:sp>
      </p:grpSp>
      <p:sp>
        <p:nvSpPr>
          <p:cNvPr id="4" name="Rectangle 3">
            <a:extLst>
              <a:ext uri="{FF2B5EF4-FFF2-40B4-BE49-F238E27FC236}">
                <a16:creationId xmlns:a16="http://schemas.microsoft.com/office/drawing/2014/main" id="{87B7291E-09B0-7B3D-5E97-87E84192EFF5}"/>
              </a:ext>
            </a:extLst>
          </p:cNvPr>
          <p:cNvSpPr/>
          <p:nvPr/>
        </p:nvSpPr>
        <p:spPr>
          <a:xfrm>
            <a:off x="4085266" y="2824664"/>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C230EEC2-230B-3772-9D81-74B5F5DD09A4}"/>
              </a:ext>
            </a:extLst>
          </p:cNvPr>
          <p:cNvSpPr/>
          <p:nvPr/>
        </p:nvSpPr>
        <p:spPr>
          <a:xfrm>
            <a:off x="455084" y="2824662"/>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8B5D49A1-F212-548F-9720-12CA9AE8E413}"/>
              </a:ext>
            </a:extLst>
          </p:cNvPr>
          <p:cNvSpPr txBox="1"/>
          <p:nvPr/>
        </p:nvSpPr>
        <p:spPr>
          <a:xfrm>
            <a:off x="449111" y="1903076"/>
            <a:ext cx="3094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2E87"/>
                </a:solidFill>
                <a:effectLst/>
                <a:uLnTx/>
                <a:uFillTx/>
                <a:latin typeface="Poppins SemiBold"/>
                <a:ea typeface="+mn-ea"/>
                <a:cs typeface="+mn-cs"/>
              </a:rPr>
              <a:t>Solution Implemented</a:t>
            </a:r>
          </a:p>
        </p:txBody>
      </p:sp>
      <p:sp>
        <p:nvSpPr>
          <p:cNvPr id="27" name="TextBox 26">
            <a:extLst>
              <a:ext uri="{FF2B5EF4-FFF2-40B4-BE49-F238E27FC236}">
                <a16:creationId xmlns:a16="http://schemas.microsoft.com/office/drawing/2014/main" id="{817EA096-A01D-C578-EAA0-B0028D643B5C}"/>
              </a:ext>
            </a:extLst>
          </p:cNvPr>
          <p:cNvSpPr txBox="1"/>
          <p:nvPr/>
        </p:nvSpPr>
        <p:spPr>
          <a:xfrm>
            <a:off x="460547" y="2903815"/>
            <a:ext cx="3494710" cy="36317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Developed AI-driven chatbot designed to process/handle queries sales-related questions, covering inquiries regarding renewals, target adjustments, compensation details, sales metric comparisons, and sales forecasting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Integrated Azure OpenAI's Large Language Model for advanced natural language processing and generating responses, ensuring seamless interaction during conversations with users.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Implemented RAG (Retrieval Augmented Generation) to enhance chatbot responses with relevant information retrieved from structured and unstructured data sources to provide thorough and contextually relevant answers to user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Poppins"/>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000" b="0" i="0" u="none" strike="noStrike" kern="1200" cap="none" spc="0" normalizeH="0" baseline="0" noProof="0">
                <a:ln>
                  <a:noFill/>
                </a:ln>
                <a:solidFill>
                  <a:prstClr val="black"/>
                </a:solidFill>
                <a:effectLst/>
                <a:uLnTx/>
                <a:uFillTx/>
                <a:latin typeface="Poppins"/>
                <a:ea typeface="+mn-ea"/>
                <a:cs typeface="+mn-cs"/>
              </a:rPr>
              <a:t>Integrated </a:t>
            </a:r>
            <a:r>
              <a:rPr kumimoji="0" lang="en-US" sz="1000" b="0" i="0" u="none" strike="noStrike" kern="1200" cap="none" spc="0" normalizeH="0" baseline="0" noProof="0" err="1">
                <a:ln>
                  <a:noFill/>
                </a:ln>
                <a:solidFill>
                  <a:prstClr val="black"/>
                </a:solidFill>
                <a:effectLst/>
                <a:uLnTx/>
                <a:uFillTx/>
                <a:latin typeface="Poppins"/>
                <a:ea typeface="+mn-ea"/>
                <a:cs typeface="+mn-cs"/>
              </a:rPr>
              <a:t>Langchain</a:t>
            </a:r>
            <a:r>
              <a:rPr kumimoji="0" lang="en-US" sz="1000" b="0" i="0" u="none" strike="noStrike" kern="1200" cap="none" spc="0" normalizeH="0" baseline="0" noProof="0">
                <a:ln>
                  <a:noFill/>
                </a:ln>
                <a:solidFill>
                  <a:prstClr val="black"/>
                </a:solidFill>
                <a:effectLst/>
                <a:uLnTx/>
                <a:uFillTx/>
                <a:latin typeface="Poppins"/>
                <a:ea typeface="+mn-ea"/>
                <a:cs typeface="+mn-cs"/>
              </a:rPr>
              <a:t> and Llama Index for efficient retrieval of information, ensuring rapid response times.</a:t>
            </a:r>
          </a:p>
        </p:txBody>
      </p:sp>
      <p:sp>
        <p:nvSpPr>
          <p:cNvPr id="28" name="TextBox 27">
            <a:extLst>
              <a:ext uri="{FF2B5EF4-FFF2-40B4-BE49-F238E27FC236}">
                <a16:creationId xmlns:a16="http://schemas.microsoft.com/office/drawing/2014/main" id="{5A00E1D7-855D-3CBC-4937-368682B0C3B1}"/>
              </a:ext>
            </a:extLst>
          </p:cNvPr>
          <p:cNvSpPr txBox="1"/>
          <p:nvPr/>
        </p:nvSpPr>
        <p:spPr>
          <a:xfrm>
            <a:off x="4066880" y="2982778"/>
            <a:ext cx="3505147" cy="3210879"/>
          </a:xfrm>
          <a:prstGeom prst="rect">
            <a:avLst/>
          </a:prstGeom>
          <a:noFill/>
        </p:spPr>
        <p:txBody>
          <a:bodyPr wrap="square">
            <a:spAutoFit/>
          </a:bodyPr>
          <a:lstStyle/>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rPr>
              <a:t>Integrated structured databases (e.g., MySQL) to store various sales-related datasets, including historical sales records, customer profiles, target metrics, compensation structures, and buying patterns..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rPr>
              <a:t>Utilized Chroma Vector Database to effectively manage unstructured data from diverse sources, such as PDF documents containing sales forecasts, market analyses, competitor reports, and customer feedback.</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rPr>
              <a:t>Established robust connections to structured databases for real-time data synchronization and implemented automated document parsing for efficient indexing and retrieval of relevant content from PDFs..</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a:ea typeface="Calibri" panose="020F0502020204030204" pitchFamily="34" charset="0"/>
                <a:cs typeface="Times New Roman" panose="02020603050405020304" pitchFamily="18" charset="0"/>
              </a:rPr>
              <a:t>Developed intelligent query routing algorithms within the chatbot to identify the appropriate data source (structured or unstructured) based on the nature of the inquiry.</a:t>
            </a:r>
          </a:p>
        </p:txBody>
      </p:sp>
      <p:grpSp>
        <p:nvGrpSpPr>
          <p:cNvPr id="30" name="Group 29">
            <a:extLst>
              <a:ext uri="{FF2B5EF4-FFF2-40B4-BE49-F238E27FC236}">
                <a16:creationId xmlns:a16="http://schemas.microsoft.com/office/drawing/2014/main" id="{4EFB427B-9229-D276-0AB1-E347C7400EC3}"/>
              </a:ext>
            </a:extLst>
          </p:cNvPr>
          <p:cNvGrpSpPr/>
          <p:nvPr/>
        </p:nvGrpSpPr>
        <p:grpSpPr>
          <a:xfrm>
            <a:off x="454840" y="2251949"/>
            <a:ext cx="3505147" cy="506676"/>
            <a:chOff x="377675" y="2790487"/>
            <a:chExt cx="3075565" cy="506676"/>
          </a:xfrm>
        </p:grpSpPr>
        <p:sp>
          <p:nvSpPr>
            <p:cNvPr id="31" name="Pentagon 43">
              <a:extLst>
                <a:ext uri="{FF2B5EF4-FFF2-40B4-BE49-F238E27FC236}">
                  <a16:creationId xmlns:a16="http://schemas.microsoft.com/office/drawing/2014/main" id="{9A7299B6-6150-4864-9089-E85F1AD9BEF5}"/>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Pentagon 42">
              <a:extLst>
                <a:ext uri="{FF2B5EF4-FFF2-40B4-BE49-F238E27FC236}">
                  <a16:creationId xmlns:a16="http://schemas.microsoft.com/office/drawing/2014/main" id="{711F5E5E-EEF4-6E9D-A8D4-3B60D8D8F17F}"/>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Pentagon 40">
              <a:extLst>
                <a:ext uri="{FF2B5EF4-FFF2-40B4-BE49-F238E27FC236}">
                  <a16:creationId xmlns:a16="http://schemas.microsoft.com/office/drawing/2014/main" id="{B31B539E-A0EF-4DD7-3AAA-028B09D2DC88}"/>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Calibri" panose="020F0502020204030204" pitchFamily="34" charset="0"/>
                </a:rPr>
                <a:t>Advanced AI Integration</a:t>
              </a:r>
            </a:p>
          </p:txBody>
        </p:sp>
      </p:grpSp>
      <p:grpSp>
        <p:nvGrpSpPr>
          <p:cNvPr id="38" name="Group 37">
            <a:extLst>
              <a:ext uri="{FF2B5EF4-FFF2-40B4-BE49-F238E27FC236}">
                <a16:creationId xmlns:a16="http://schemas.microsoft.com/office/drawing/2014/main" id="{49B97168-E2E9-9364-5B20-FB8D9270BC2F}"/>
              </a:ext>
            </a:extLst>
          </p:cNvPr>
          <p:cNvGrpSpPr/>
          <p:nvPr/>
        </p:nvGrpSpPr>
        <p:grpSpPr>
          <a:xfrm>
            <a:off x="4085265" y="2283405"/>
            <a:ext cx="3505147" cy="506676"/>
            <a:chOff x="377675" y="2790487"/>
            <a:chExt cx="3075565" cy="506676"/>
          </a:xfrm>
        </p:grpSpPr>
        <p:sp>
          <p:nvSpPr>
            <p:cNvPr id="39" name="Pentagon 43">
              <a:extLst>
                <a:ext uri="{FF2B5EF4-FFF2-40B4-BE49-F238E27FC236}">
                  <a16:creationId xmlns:a16="http://schemas.microsoft.com/office/drawing/2014/main" id="{07F8590A-0C6D-37BB-2FF1-E48A0477A3C9}"/>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Pentagon 42">
              <a:extLst>
                <a:ext uri="{FF2B5EF4-FFF2-40B4-BE49-F238E27FC236}">
                  <a16:creationId xmlns:a16="http://schemas.microsoft.com/office/drawing/2014/main" id="{9D2B759E-FB8B-E718-2A6D-5F13423FA885}"/>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Pentagon 40">
              <a:extLst>
                <a:ext uri="{FF2B5EF4-FFF2-40B4-BE49-F238E27FC236}">
                  <a16:creationId xmlns:a16="http://schemas.microsoft.com/office/drawing/2014/main" id="{D89BB247-9E71-D4F8-F44A-7ED94AA5E0DC}"/>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Data Integration and Processing</a:t>
              </a:r>
            </a:p>
          </p:txBody>
        </p:sp>
      </p:grpSp>
      <p:pic>
        <p:nvPicPr>
          <p:cNvPr id="23" name="Picture 2" descr="Azure OpenAI and Neural Networks: Empowering AI-driven Solutions on Azure |  LinkedIn">
            <a:extLst>
              <a:ext uri="{FF2B5EF4-FFF2-40B4-BE49-F238E27FC236}">
                <a16:creationId xmlns:a16="http://schemas.microsoft.com/office/drawing/2014/main" id="{CC4DBBD9-EBEC-106E-B62B-79B74F3AB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055" y="4926750"/>
            <a:ext cx="1097575" cy="6173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8EE3E4A-B7DC-28AD-48A4-97A60EE0F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827" y="4923296"/>
            <a:ext cx="401978" cy="49389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CB51E60-B145-488B-56B5-AF7B4BD35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7925" y="4889297"/>
            <a:ext cx="649320" cy="6493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ngChain Announces Partnership with deepsense.ai - deepsense.ai">
            <a:extLst>
              <a:ext uri="{FF2B5EF4-FFF2-40B4-BE49-F238E27FC236}">
                <a16:creationId xmlns:a16="http://schemas.microsoft.com/office/drawing/2014/main" id="{49BB4877-7881-9922-4711-F1BD6C96DB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900" t="29988" r="10225" b="32629"/>
          <a:stretch/>
        </p:blipFill>
        <p:spPr bwMode="auto">
          <a:xfrm>
            <a:off x="8140466" y="5838720"/>
            <a:ext cx="1850648" cy="3329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ctor database icon in green | U.S. Geological Survey">
            <a:extLst>
              <a:ext uri="{FF2B5EF4-FFF2-40B4-BE49-F238E27FC236}">
                <a16:creationId xmlns:a16="http://schemas.microsoft.com/office/drawing/2014/main" id="{978DE4A5-CE0D-E6EC-3E3A-31227A3BC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4166" y="4841399"/>
            <a:ext cx="657692" cy="65769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C4E5885D-6B25-128A-B020-39E528C45E64}"/>
              </a:ext>
            </a:extLst>
          </p:cNvPr>
          <p:cNvSpPr txBox="1"/>
          <p:nvPr/>
        </p:nvSpPr>
        <p:spPr>
          <a:xfrm>
            <a:off x="10705100" y="5599230"/>
            <a:ext cx="76147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ptos" panose="02110004020202020204"/>
                <a:ea typeface="+mn-ea"/>
                <a:cs typeface="+mn-cs"/>
              </a:rPr>
              <a:t>Vector DB</a:t>
            </a:r>
          </a:p>
        </p:txBody>
      </p:sp>
    </p:spTree>
    <p:extLst>
      <p:ext uri="{BB962C8B-B14F-4D97-AF65-F5344CB8AC3E}">
        <p14:creationId xmlns:p14="http://schemas.microsoft.com/office/powerpoint/2010/main" val="3187172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5889-FFAA-BC6A-BABD-4EF17CEE3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81704-C8AE-B265-E3DB-92AAEF6FB17F}"/>
              </a:ext>
            </a:extLst>
          </p:cNvPr>
          <p:cNvSpPr>
            <a:spLocks noGrp="1"/>
          </p:cNvSpPr>
          <p:nvPr>
            <p:ph type="title"/>
          </p:nvPr>
        </p:nvSpPr>
        <p:spPr>
          <a:xfrm>
            <a:off x="592666" y="257992"/>
            <a:ext cx="9826062" cy="559260"/>
          </a:xfrm>
        </p:spPr>
        <p:txBody>
          <a:bodyPr>
            <a:noAutofit/>
          </a:bodyPr>
          <a:lstStyle/>
          <a:p>
            <a:r>
              <a:rPr lang="en-US" b="1">
                <a:latin typeface="Poppins"/>
                <a:cs typeface="Poppins"/>
              </a:rPr>
              <a:t>AI-Powered Automated Data Capture &amp; Entry</a:t>
            </a:r>
            <a:endParaRPr lang="en-US"/>
          </a:p>
        </p:txBody>
      </p:sp>
      <p:sp>
        <p:nvSpPr>
          <p:cNvPr id="3" name="Rectangle 2">
            <a:extLst>
              <a:ext uri="{FF2B5EF4-FFF2-40B4-BE49-F238E27FC236}">
                <a16:creationId xmlns:a16="http://schemas.microsoft.com/office/drawing/2014/main" id="{8A0D1847-DFEA-1E0B-5B2E-DDB207D5DB98}"/>
              </a:ext>
            </a:extLst>
          </p:cNvPr>
          <p:cNvSpPr/>
          <p:nvPr/>
        </p:nvSpPr>
        <p:spPr>
          <a:xfrm>
            <a:off x="478520" y="898057"/>
            <a:ext cx="7093507" cy="1150125"/>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5" name="TextBox 4">
            <a:extLst>
              <a:ext uri="{FF2B5EF4-FFF2-40B4-BE49-F238E27FC236}">
                <a16:creationId xmlns:a16="http://schemas.microsoft.com/office/drawing/2014/main" id="{0EC4897E-75A5-2F35-4336-1B87E5F58F64}"/>
              </a:ext>
            </a:extLst>
          </p:cNvPr>
          <p:cNvSpPr txBox="1"/>
          <p:nvPr/>
        </p:nvSpPr>
        <p:spPr>
          <a:xfrm>
            <a:off x="433721" y="894395"/>
            <a:ext cx="7156691" cy="1107996"/>
          </a:xfrm>
          <a:prstGeom prst="rect">
            <a:avLst/>
          </a:prstGeom>
          <a:noFill/>
        </p:spPr>
        <p:txBody>
          <a:bodyPr wrap="square" lIns="91440" tIns="45720" rIns="91440" bIns="4572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Business Context: </a:t>
            </a:r>
            <a:r>
              <a:rPr kumimoji="0" lang="en-US" sz="1100" b="0" i="0" u="none" strike="noStrike" kern="1200" cap="none" spc="0" normalizeH="0" baseline="0" noProof="0">
                <a:ln>
                  <a:noFill/>
                </a:ln>
                <a:solidFill>
                  <a:prstClr val="white"/>
                </a:solidFill>
                <a:effectLst/>
                <a:uLnTx/>
                <a:uFillTx/>
                <a:latin typeface="Poppins" panose="00000500000000000000" pitchFamily="2" charset="0"/>
                <a:ea typeface="+mn-lt"/>
                <a:cs typeface="Poppins" panose="00000500000000000000" pitchFamily="2" charset="0"/>
              </a:rPr>
              <a:t>A leading global enterprise sought an innovative solution to address inefficiencies in their operational workflows. The objective was to develop an AI-powered platform designed to automate form-filling and data entry, reducing the burden of manual tasks. This system aimed to empower marketers by freeing up their time for strategic initiatives, minimizing errors, and streamlining data management processes to drive productivity and business growth.</a:t>
            </a:r>
            <a:endParaRPr kumimoji="0" lang="en-US" sz="1050" b="0"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6" name="Rectangle 5">
            <a:extLst>
              <a:ext uri="{FF2B5EF4-FFF2-40B4-BE49-F238E27FC236}">
                <a16:creationId xmlns:a16="http://schemas.microsoft.com/office/drawing/2014/main" id="{A1189AC2-93A6-A8E9-3E6C-80E6889A2FED}"/>
              </a:ext>
            </a:extLst>
          </p:cNvPr>
          <p:cNvSpPr/>
          <p:nvPr/>
        </p:nvSpPr>
        <p:spPr bwMode="auto">
          <a:xfrm>
            <a:off x="7986181" y="1258770"/>
            <a:ext cx="3913129" cy="2908930"/>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7" name="Group 6">
            <a:extLst>
              <a:ext uri="{FF2B5EF4-FFF2-40B4-BE49-F238E27FC236}">
                <a16:creationId xmlns:a16="http://schemas.microsoft.com/office/drawing/2014/main" id="{9AD4B390-C5A1-A252-7EC6-50D4CB21B67A}"/>
              </a:ext>
            </a:extLst>
          </p:cNvPr>
          <p:cNvGrpSpPr/>
          <p:nvPr/>
        </p:nvGrpSpPr>
        <p:grpSpPr>
          <a:xfrm>
            <a:off x="7744415" y="898058"/>
            <a:ext cx="2979921" cy="658812"/>
            <a:chOff x="7555266" y="1214168"/>
            <a:chExt cx="2979921" cy="658812"/>
          </a:xfrm>
        </p:grpSpPr>
        <p:sp>
          <p:nvSpPr>
            <p:cNvPr id="8" name="Right Triangle 7">
              <a:extLst>
                <a:ext uri="{FF2B5EF4-FFF2-40B4-BE49-F238E27FC236}">
                  <a16:creationId xmlns:a16="http://schemas.microsoft.com/office/drawing/2014/main" id="{356AE44B-B783-1735-ADA6-56989A969DCA}"/>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9" name="Right Triangle 8">
              <a:extLst>
                <a:ext uri="{FF2B5EF4-FFF2-40B4-BE49-F238E27FC236}">
                  <a16:creationId xmlns:a16="http://schemas.microsoft.com/office/drawing/2014/main" id="{C8050B10-6A23-BEF0-1C42-26C2626A6FFB}"/>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0" name="Rectangle 9">
              <a:extLst>
                <a:ext uri="{FF2B5EF4-FFF2-40B4-BE49-F238E27FC236}">
                  <a16:creationId xmlns:a16="http://schemas.microsoft.com/office/drawing/2014/main" id="{B6185622-BA5B-950B-4B30-E08B2EC86658}"/>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 Value Delivered</a:t>
              </a:r>
              <a:endParaRPr kumimoji="0" lang="en-US" sz="14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grpSp>
      <p:sp>
        <p:nvSpPr>
          <p:cNvPr id="11" name="TextBox 10">
            <a:extLst>
              <a:ext uri="{FF2B5EF4-FFF2-40B4-BE49-F238E27FC236}">
                <a16:creationId xmlns:a16="http://schemas.microsoft.com/office/drawing/2014/main" id="{0D510A93-D17D-8714-165A-01C8F8ECFAD0}"/>
              </a:ext>
            </a:extLst>
          </p:cNvPr>
          <p:cNvSpPr txBox="1"/>
          <p:nvPr/>
        </p:nvSpPr>
        <p:spPr>
          <a:xfrm>
            <a:off x="8071399" y="1418739"/>
            <a:ext cx="3827909" cy="2738698"/>
          </a:xfrm>
          <a:prstGeom prst="rect">
            <a:avLst/>
          </a:prstGeom>
          <a:noFill/>
        </p:spPr>
        <p:txBody>
          <a:bodyPr wrap="square" lIns="91440" tIns="45720" rIns="91440" bIns="45720" rtlCol="0" anchor="t">
            <a:spAutoFit/>
          </a:bodyPr>
          <a:lstStyle/>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Marketers reclaimed over 30% of their time previously spent on manual tasks.</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Reduced errors and maintained data consistency across systems.</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Streamlined workflows, enabling faster campaign execution and reporting.</a:t>
            </a: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endPar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endParaRPr>
          </a:p>
          <a:p>
            <a:pPr marL="285750" marR="0" lvl="0" indent="-285750" algn="l" defTabSz="1218987" rtl="0" eaLnBrk="1" fontAlgn="auto" latinLnBrk="0" hangingPunct="1">
              <a:lnSpc>
                <a:spcPct val="120000"/>
              </a:lnSpc>
              <a:spcBef>
                <a:spcPts val="0"/>
              </a:spcBef>
              <a:spcAft>
                <a:spcPts val="0"/>
              </a:spcAft>
              <a:buClrTx/>
              <a:buSzPct val="60000"/>
              <a:buFont typeface="Arial" panose="020B0604020202020204" pitchFamily="34" charset="0"/>
              <a:buChar char="•"/>
              <a:tabLst/>
              <a:defRPr/>
            </a:pPr>
            <a:r>
              <a:rPr kumimoji="0" lang="en-US" sz="1200" b="0" i="0" u="none" strike="noStrike" kern="0" cap="none" spc="0" normalizeH="0" baseline="0" noProof="0">
                <a:ln>
                  <a:noFill/>
                </a:ln>
                <a:solidFill>
                  <a:srgbClr val="002060"/>
                </a:solidFill>
                <a:effectLst/>
                <a:uLnTx/>
                <a:uFillTx/>
                <a:latin typeface="Poppins" panose="00000500000000000000" pitchFamily="2" charset="0"/>
                <a:ea typeface="+mn-lt"/>
                <a:cs typeface="Poppins" panose="00000500000000000000" pitchFamily="2" charset="0"/>
              </a:rPr>
              <a:t>Empowered marketers to focus on high-impact activities, contributing directly to revenue generation.</a:t>
            </a:r>
          </a:p>
        </p:txBody>
      </p:sp>
      <p:sp>
        <p:nvSpPr>
          <p:cNvPr id="12" name="Rectangle 11">
            <a:extLst>
              <a:ext uri="{FF2B5EF4-FFF2-40B4-BE49-F238E27FC236}">
                <a16:creationId xmlns:a16="http://schemas.microsoft.com/office/drawing/2014/main" id="{E3684654-F0F5-6723-6372-91902156D2F3}"/>
              </a:ext>
            </a:extLst>
          </p:cNvPr>
          <p:cNvSpPr/>
          <p:nvPr/>
        </p:nvSpPr>
        <p:spPr bwMode="auto">
          <a:xfrm>
            <a:off x="7986180" y="4739338"/>
            <a:ext cx="3913129" cy="168954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grpSp>
        <p:nvGrpSpPr>
          <p:cNvPr id="13" name="Group 12">
            <a:extLst>
              <a:ext uri="{FF2B5EF4-FFF2-40B4-BE49-F238E27FC236}">
                <a16:creationId xmlns:a16="http://schemas.microsoft.com/office/drawing/2014/main" id="{43FC5E0D-F4B6-D542-CA3E-33CBA3325EA4}"/>
              </a:ext>
            </a:extLst>
          </p:cNvPr>
          <p:cNvGrpSpPr/>
          <p:nvPr/>
        </p:nvGrpSpPr>
        <p:grpSpPr>
          <a:xfrm>
            <a:off x="7737324" y="4356976"/>
            <a:ext cx="2979921" cy="658812"/>
            <a:chOff x="7555266" y="1214168"/>
            <a:chExt cx="2979921" cy="658812"/>
          </a:xfrm>
        </p:grpSpPr>
        <p:sp>
          <p:nvSpPr>
            <p:cNvPr id="14" name="Right Triangle 13">
              <a:extLst>
                <a:ext uri="{FF2B5EF4-FFF2-40B4-BE49-F238E27FC236}">
                  <a16:creationId xmlns:a16="http://schemas.microsoft.com/office/drawing/2014/main" id="{2BEA4F04-404C-5D9B-41A9-3C8AB9338DF1}"/>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5" name="Right Triangle 14">
              <a:extLst>
                <a:ext uri="{FF2B5EF4-FFF2-40B4-BE49-F238E27FC236}">
                  <a16:creationId xmlns:a16="http://schemas.microsoft.com/office/drawing/2014/main" id="{72A8D883-2B38-3536-6424-CB8EC7DEAFF2}"/>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p:txBody>
        </p:sp>
        <p:sp>
          <p:nvSpPr>
            <p:cNvPr id="16" name="Rectangle 15">
              <a:extLst>
                <a:ext uri="{FF2B5EF4-FFF2-40B4-BE49-F238E27FC236}">
                  <a16:creationId xmlns:a16="http://schemas.microsoft.com/office/drawing/2014/main" id="{D52AB15F-2737-1C40-8E87-A19B8E821DD2}"/>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rPr>
                <a:t>Technology Stack </a:t>
              </a:r>
            </a:p>
          </p:txBody>
        </p:sp>
      </p:grpSp>
      <p:sp>
        <p:nvSpPr>
          <p:cNvPr id="4" name="Rectangle 3">
            <a:extLst>
              <a:ext uri="{FF2B5EF4-FFF2-40B4-BE49-F238E27FC236}">
                <a16:creationId xmlns:a16="http://schemas.microsoft.com/office/drawing/2014/main" id="{9A5FAFF9-3147-5893-E384-0D75C05DE6D9}"/>
              </a:ext>
            </a:extLst>
          </p:cNvPr>
          <p:cNvSpPr/>
          <p:nvPr/>
        </p:nvSpPr>
        <p:spPr>
          <a:xfrm>
            <a:off x="4085266" y="2824664"/>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17" name="Rectangle 16">
            <a:extLst>
              <a:ext uri="{FF2B5EF4-FFF2-40B4-BE49-F238E27FC236}">
                <a16:creationId xmlns:a16="http://schemas.microsoft.com/office/drawing/2014/main" id="{39DE49E2-F165-EF72-E9AA-14C1C87F967C}"/>
              </a:ext>
            </a:extLst>
          </p:cNvPr>
          <p:cNvSpPr/>
          <p:nvPr/>
        </p:nvSpPr>
        <p:spPr>
          <a:xfrm>
            <a:off x="455084" y="2824662"/>
            <a:ext cx="3505147" cy="360421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Calibri" panose="020F0502020204030204" pitchFamily="34" charset="0"/>
              <a:cs typeface="Poppins" panose="00000500000000000000" pitchFamily="2" charset="0"/>
            </a:endParaRPr>
          </a:p>
        </p:txBody>
      </p:sp>
      <p:sp>
        <p:nvSpPr>
          <p:cNvPr id="27" name="TextBox 26">
            <a:extLst>
              <a:ext uri="{FF2B5EF4-FFF2-40B4-BE49-F238E27FC236}">
                <a16:creationId xmlns:a16="http://schemas.microsoft.com/office/drawing/2014/main" id="{1D6654E2-D0F3-FCD6-F72C-E1EF45EBB4F0}"/>
              </a:ext>
            </a:extLst>
          </p:cNvPr>
          <p:cNvSpPr txBox="1"/>
          <p:nvPr/>
        </p:nvSpPr>
        <p:spPr>
          <a:xfrm>
            <a:off x="460547" y="2771995"/>
            <a:ext cx="3494710" cy="4108817"/>
          </a:xfrm>
          <a:prstGeom prst="rect">
            <a:avLst/>
          </a:prstGeom>
          <a:noFill/>
        </p:spPr>
        <p:txBody>
          <a:bodyPr wrap="square" lIns="91440" tIns="45720" rIns="91440" bIns="4572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Lack of an interactive and user-friendly form-filling experience made the process tedious and less engaging for marketers. To address this, the solution needed to integrate an intuitive conversational form-filling mechanism that could guide users dynamically while capturing the necessary data accurately.</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Mapping diverse data sources, including emails, Google Drives, webpages, and social media platforms, to ensure seamless integration into the platform. This required creating connectors and APIs that could handle data ingestion at scale while preserving the integrity and structure of the collected information.</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Developing mechanisms for validation and error correction to maintain high standards of data quality. Advanced ML algorithms and rule-based systems were deployed to cross-verify data consistency across multiple sources.</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Designing a system compatible with existing marketing tools and capable of handling the scale and complexity of global marketing operations. This involved developing scalable backend infrastructure and implementing robust data pipelines to manage peak workloads efficiently.</a:t>
            </a:r>
          </a:p>
        </p:txBody>
      </p:sp>
      <p:sp>
        <p:nvSpPr>
          <p:cNvPr id="28" name="TextBox 27">
            <a:extLst>
              <a:ext uri="{FF2B5EF4-FFF2-40B4-BE49-F238E27FC236}">
                <a16:creationId xmlns:a16="http://schemas.microsoft.com/office/drawing/2014/main" id="{3B6596AA-09F4-F189-4D1A-2164579BDE79}"/>
              </a:ext>
            </a:extLst>
          </p:cNvPr>
          <p:cNvSpPr txBox="1"/>
          <p:nvPr/>
        </p:nvSpPr>
        <p:spPr>
          <a:xfrm>
            <a:off x="4066880" y="2750067"/>
            <a:ext cx="3505147" cy="3970318"/>
          </a:xfrm>
          <a:prstGeom prst="rect">
            <a:avLst/>
          </a:prstGeom>
          <a:noFill/>
        </p:spPr>
        <p:txBody>
          <a:bodyPr wrap="square" lIns="91440" tIns="45720" rIns="91440" bIns="45720" anchor="t">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Leveraging advanced OCR and ML technologies, </a:t>
            </a:r>
            <a:r>
              <a:rPr kumimoji="0" lang="en-US" sz="900" b="0" i="0" u="none" strike="noStrike" kern="1200" cap="none" spc="0" normalizeH="0" baseline="0" noProof="0" err="1">
                <a:ln>
                  <a:noFill/>
                </a:ln>
                <a:solidFill>
                  <a:prstClr val="black"/>
                </a:solidFill>
                <a:effectLst/>
                <a:uLnTx/>
                <a:uFillTx/>
                <a:latin typeface="Poppins" panose="00000500000000000000" pitchFamily="2" charset="0"/>
                <a:ea typeface="+mn-lt"/>
                <a:cs typeface="Poppins" panose="00000500000000000000" pitchFamily="2" charset="0"/>
              </a:rPr>
              <a:t>FormEase</a:t>
            </a: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 AI extracts and organizes unstructured data from multiple sources, including documents, emails, and online platforms. The system intelligently processes this information, ensuring it is categorized and stored effectively.</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Implemented an interactive, AI-driven conversational form-filling feature to enhance user experience and engagement. This functionality used natural language processing (NLP) to guide users step-by-step through data entry processes, making it easier and more intuitive for marketers.</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Automatically populates forms with relevant data, reducing manual intervention and the likelihood of errors. The solution employed a routing mechanism powered by a Large Language Model (LLM) to classify user inputs and dynamically adapt to specific data req</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900" b="0" i="0" u="none" strike="noStrike" kern="1200" cap="none" spc="0" normalizeH="0" baseline="0" noProof="0">
              <a:ln>
                <a:noFill/>
              </a:ln>
              <a:solidFill>
                <a:prstClr val="black"/>
              </a:solidFill>
              <a:effectLst/>
              <a:uLnTx/>
              <a:uFillTx/>
              <a:latin typeface="Poppins" panose="00000500000000000000" pitchFamily="2" charset="0"/>
              <a:ea typeface="+mn-ea"/>
              <a:cs typeface="Poppins" panose="00000500000000000000" pitchFamily="2"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Processes captured data through validation checks to ensure consistency and quality before seamless ingestion into marketing systems like </a:t>
            </a:r>
            <a:r>
              <a:rPr kumimoji="0" lang="en-US" sz="900" b="0" i="0" u="none" strike="noStrike" kern="1200" cap="none" spc="0" normalizeH="0" baseline="0" noProof="0" err="1">
                <a:ln>
                  <a:noFill/>
                </a:ln>
                <a:solidFill>
                  <a:prstClr val="black"/>
                </a:solidFill>
                <a:effectLst/>
                <a:uLnTx/>
                <a:uFillTx/>
                <a:latin typeface="Poppins" panose="00000500000000000000" pitchFamily="2" charset="0"/>
                <a:ea typeface="+mn-lt"/>
                <a:cs typeface="Poppins" panose="00000500000000000000" pitchFamily="2" charset="0"/>
              </a:rPr>
              <a:t>BigQuery</a:t>
            </a:r>
            <a:r>
              <a:rPr kumimoji="0" lang="en-US" sz="9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rPr>
              <a:t> for analytics. Multi-layered validation mechanisms, including AI-driven anomaly detection, were implemented to identify and rectify potential errors in real time.</a:t>
            </a:r>
            <a:endParaRPr kumimoji="0" lang="en-US" sz="1800" b="0" i="0" u="none" strike="noStrike" kern="1200" cap="none" spc="0" normalizeH="0" baseline="0" noProof="0">
              <a:ln>
                <a:noFill/>
              </a:ln>
              <a:solidFill>
                <a:prstClr val="black"/>
              </a:solidFill>
              <a:effectLst/>
              <a:uLnTx/>
              <a:uFillTx/>
              <a:latin typeface="Poppins" panose="00000500000000000000" pitchFamily="2" charset="0"/>
              <a:ea typeface="+mn-lt"/>
              <a:cs typeface="Poppins" panose="00000500000000000000" pitchFamily="2" charset="0"/>
            </a:endParaRPr>
          </a:p>
        </p:txBody>
      </p:sp>
      <p:grpSp>
        <p:nvGrpSpPr>
          <p:cNvPr id="30" name="Group 29">
            <a:extLst>
              <a:ext uri="{FF2B5EF4-FFF2-40B4-BE49-F238E27FC236}">
                <a16:creationId xmlns:a16="http://schemas.microsoft.com/office/drawing/2014/main" id="{14B9A853-278D-05C9-5AA3-1590CFF6FF22}"/>
              </a:ext>
            </a:extLst>
          </p:cNvPr>
          <p:cNvGrpSpPr/>
          <p:nvPr/>
        </p:nvGrpSpPr>
        <p:grpSpPr>
          <a:xfrm>
            <a:off x="464164" y="2193164"/>
            <a:ext cx="3505147" cy="506676"/>
            <a:chOff x="377675" y="2790487"/>
            <a:chExt cx="3075565" cy="506676"/>
          </a:xfrm>
        </p:grpSpPr>
        <p:sp>
          <p:nvSpPr>
            <p:cNvPr id="31" name="Pentagon 43">
              <a:extLst>
                <a:ext uri="{FF2B5EF4-FFF2-40B4-BE49-F238E27FC236}">
                  <a16:creationId xmlns:a16="http://schemas.microsoft.com/office/drawing/2014/main" id="{D3BFC0A4-F911-BC5C-D6BF-CA6C9DA9A066}"/>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2" name="Pentagon 42">
              <a:extLst>
                <a:ext uri="{FF2B5EF4-FFF2-40B4-BE49-F238E27FC236}">
                  <a16:creationId xmlns:a16="http://schemas.microsoft.com/office/drawing/2014/main" id="{66FC2598-0C77-6793-89C6-3938051EB87E}"/>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33" name="Pentagon 40">
              <a:extLst>
                <a:ext uri="{FF2B5EF4-FFF2-40B4-BE49-F238E27FC236}">
                  <a16:creationId xmlns:a16="http://schemas.microsoft.com/office/drawing/2014/main" id="{058B3700-A051-86AB-F0BF-3017AB8F1FB6}"/>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Challenges</a:t>
              </a:r>
            </a:p>
          </p:txBody>
        </p:sp>
      </p:grpSp>
      <p:grpSp>
        <p:nvGrpSpPr>
          <p:cNvPr id="38" name="Group 37">
            <a:extLst>
              <a:ext uri="{FF2B5EF4-FFF2-40B4-BE49-F238E27FC236}">
                <a16:creationId xmlns:a16="http://schemas.microsoft.com/office/drawing/2014/main" id="{FAC2031B-E9E9-52BF-6A5E-BACA6B692B14}"/>
              </a:ext>
            </a:extLst>
          </p:cNvPr>
          <p:cNvGrpSpPr/>
          <p:nvPr/>
        </p:nvGrpSpPr>
        <p:grpSpPr>
          <a:xfrm>
            <a:off x="4063591" y="2193164"/>
            <a:ext cx="3505147" cy="506676"/>
            <a:chOff x="377675" y="2790487"/>
            <a:chExt cx="3075565" cy="506676"/>
          </a:xfrm>
        </p:grpSpPr>
        <p:sp>
          <p:nvSpPr>
            <p:cNvPr id="39" name="Pentagon 43">
              <a:extLst>
                <a:ext uri="{FF2B5EF4-FFF2-40B4-BE49-F238E27FC236}">
                  <a16:creationId xmlns:a16="http://schemas.microsoft.com/office/drawing/2014/main" id="{A9B0A604-DE75-CB28-4808-08EAC9029A9A}"/>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0" name="Pentagon 42">
              <a:extLst>
                <a:ext uri="{FF2B5EF4-FFF2-40B4-BE49-F238E27FC236}">
                  <a16:creationId xmlns:a16="http://schemas.microsoft.com/office/drawing/2014/main" id="{6523C618-42B9-A9AF-787E-C52EFA07038B}"/>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endParaRPr>
            </a:p>
          </p:txBody>
        </p:sp>
        <p:sp>
          <p:nvSpPr>
            <p:cNvPr id="41" name="Pentagon 40">
              <a:extLst>
                <a:ext uri="{FF2B5EF4-FFF2-40B4-BE49-F238E27FC236}">
                  <a16:creationId xmlns:a16="http://schemas.microsoft.com/office/drawing/2014/main" id="{CB99C435-C892-4749-8D9F-210F08509AC0}"/>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E87"/>
                  </a:solidFill>
                  <a:effectLst/>
                  <a:uLnTx/>
                  <a:uFillTx/>
                  <a:latin typeface="Poppins" panose="00000500000000000000" pitchFamily="2" charset="0"/>
                  <a:ea typeface="+mn-ea"/>
                  <a:cs typeface="Poppins" panose="00000500000000000000" pitchFamily="2" charset="0"/>
                </a:rPr>
                <a:t>Solutions</a:t>
              </a:r>
            </a:p>
          </p:txBody>
        </p:sp>
      </p:grpSp>
      <p:pic>
        <p:nvPicPr>
          <p:cNvPr id="18" name="Picture 17" descr="A blue and yellow snake&#10;&#10;Description automatically generated">
            <a:extLst>
              <a:ext uri="{FF2B5EF4-FFF2-40B4-BE49-F238E27FC236}">
                <a16:creationId xmlns:a16="http://schemas.microsoft.com/office/drawing/2014/main" id="{B2861564-E342-1EEA-0538-B1F58FD853D1}"/>
              </a:ext>
            </a:extLst>
          </p:cNvPr>
          <p:cNvPicPr>
            <a:picLocks noChangeAspect="1"/>
          </p:cNvPicPr>
          <p:nvPr/>
        </p:nvPicPr>
        <p:blipFill>
          <a:blip r:embed="rId2"/>
          <a:stretch>
            <a:fillRect/>
          </a:stretch>
        </p:blipFill>
        <p:spPr>
          <a:xfrm>
            <a:off x="8111782" y="4921150"/>
            <a:ext cx="701307" cy="692724"/>
          </a:xfrm>
          <a:prstGeom prst="rect">
            <a:avLst/>
          </a:prstGeom>
        </p:spPr>
      </p:pic>
      <p:pic>
        <p:nvPicPr>
          <p:cNvPr id="1030" name="Picture 6" descr="Download OpenShift Logo in SVG Vector or PNG File Format ...">
            <a:extLst>
              <a:ext uri="{FF2B5EF4-FFF2-40B4-BE49-F238E27FC236}">
                <a16:creationId xmlns:a16="http://schemas.microsoft.com/office/drawing/2014/main" id="{BAF77AB5-F670-9008-40A1-F786E1C78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16" y="5613874"/>
            <a:ext cx="1365072" cy="910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act Logo PNG Transparent &amp; SVG Vector - Freebie Supply">
            <a:extLst>
              <a:ext uri="{FF2B5EF4-FFF2-40B4-BE49-F238E27FC236}">
                <a16:creationId xmlns:a16="http://schemas.microsoft.com/office/drawing/2014/main" id="{2DFF6218-9CA6-8E01-1FBE-C75A6DD99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8216" y="5654559"/>
            <a:ext cx="737831" cy="69442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2967D36-A749-C1FC-556F-9FAB8A537D0B}"/>
              </a:ext>
            </a:extLst>
          </p:cNvPr>
          <p:cNvPicPr>
            <a:picLocks noChangeAspect="1"/>
          </p:cNvPicPr>
          <p:nvPr/>
        </p:nvPicPr>
        <p:blipFill>
          <a:blip r:embed="rId5"/>
          <a:stretch>
            <a:fillRect/>
          </a:stretch>
        </p:blipFill>
        <p:spPr>
          <a:xfrm>
            <a:off x="10266485" y="5791200"/>
            <a:ext cx="1447800" cy="419100"/>
          </a:xfrm>
          <a:prstGeom prst="rect">
            <a:avLst/>
          </a:prstGeom>
        </p:spPr>
      </p:pic>
      <p:pic>
        <p:nvPicPr>
          <p:cNvPr id="22" name="Picture 21" descr="&quot;google cloud platform&quot; Icon - Download for free – Iconduck">
            <a:extLst>
              <a:ext uri="{FF2B5EF4-FFF2-40B4-BE49-F238E27FC236}">
                <a16:creationId xmlns:a16="http://schemas.microsoft.com/office/drawing/2014/main" id="{ED2A7A7F-02FB-5EB2-6A5B-A0BA35D98E86}"/>
              </a:ext>
            </a:extLst>
          </p:cNvPr>
          <p:cNvPicPr>
            <a:picLocks noChangeAspect="1"/>
          </p:cNvPicPr>
          <p:nvPr/>
        </p:nvPicPr>
        <p:blipFill>
          <a:blip r:embed="rId6"/>
          <a:stretch>
            <a:fillRect/>
          </a:stretch>
        </p:blipFill>
        <p:spPr>
          <a:xfrm>
            <a:off x="9230457" y="4920359"/>
            <a:ext cx="764931" cy="658758"/>
          </a:xfrm>
          <a:prstGeom prst="rect">
            <a:avLst/>
          </a:prstGeom>
        </p:spPr>
      </p:pic>
      <p:pic>
        <p:nvPicPr>
          <p:cNvPr id="25" name="Picture 24" descr="&quot;bigquery&quot; Icon - Download for free – Iconduck">
            <a:extLst>
              <a:ext uri="{FF2B5EF4-FFF2-40B4-BE49-F238E27FC236}">
                <a16:creationId xmlns:a16="http://schemas.microsoft.com/office/drawing/2014/main" id="{BEBB9BBF-52CF-5A3E-E3FA-18720BEA63E5}"/>
              </a:ext>
            </a:extLst>
          </p:cNvPr>
          <p:cNvPicPr>
            <a:picLocks noChangeAspect="1"/>
          </p:cNvPicPr>
          <p:nvPr/>
        </p:nvPicPr>
        <p:blipFill>
          <a:blip r:embed="rId7"/>
          <a:stretch>
            <a:fillRect/>
          </a:stretch>
        </p:blipFill>
        <p:spPr>
          <a:xfrm>
            <a:off x="10417420" y="4870938"/>
            <a:ext cx="823546" cy="794240"/>
          </a:xfrm>
          <a:prstGeom prst="rect">
            <a:avLst/>
          </a:prstGeom>
        </p:spPr>
      </p:pic>
    </p:spTree>
    <p:extLst>
      <p:ext uri="{BB962C8B-B14F-4D97-AF65-F5344CB8AC3E}">
        <p14:creationId xmlns:p14="http://schemas.microsoft.com/office/powerpoint/2010/main" val="39970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A551B-DBCC-6E7C-12FA-0FAEC788B1C8}"/>
              </a:ext>
            </a:extLst>
          </p:cNvPr>
          <p:cNvSpPr>
            <a:spLocks noGrp="1"/>
          </p:cNvSpPr>
          <p:nvPr>
            <p:ph type="title"/>
          </p:nvPr>
        </p:nvSpPr>
        <p:spPr>
          <a:xfrm>
            <a:off x="592668" y="257992"/>
            <a:ext cx="9897532" cy="559260"/>
          </a:xfrm>
        </p:spPr>
        <p:txBody>
          <a:bodyPr>
            <a:normAutofit fontScale="90000"/>
          </a:bodyPr>
          <a:lstStyle/>
          <a:p>
            <a:r>
              <a:rPr lang="en-IN" b="1">
                <a:latin typeface="Poppins" panose="00000500000000000000" pitchFamily="2" charset="0"/>
                <a:cs typeface="Poppins" panose="00000500000000000000" pitchFamily="2" charset="0"/>
              </a:rPr>
              <a:t>Mini Case Studies: Enterprise AI Capabilities Delivered</a:t>
            </a:r>
          </a:p>
        </p:txBody>
      </p:sp>
      <p:pic>
        <p:nvPicPr>
          <p:cNvPr id="13" name="Picture 12">
            <a:extLst>
              <a:ext uri="{FF2B5EF4-FFF2-40B4-BE49-F238E27FC236}">
                <a16:creationId xmlns:a16="http://schemas.microsoft.com/office/drawing/2014/main" id="{FE36E118-1011-5DB9-60C1-49E7F72E099E}"/>
              </a:ext>
            </a:extLst>
          </p:cNvPr>
          <p:cNvPicPr>
            <a:picLocks noChangeAspect="1"/>
          </p:cNvPicPr>
          <p:nvPr/>
        </p:nvPicPr>
        <p:blipFill>
          <a:blip r:embed="rId2"/>
          <a:stretch>
            <a:fillRect/>
          </a:stretch>
        </p:blipFill>
        <p:spPr>
          <a:xfrm>
            <a:off x="504403" y="1349346"/>
            <a:ext cx="3154097" cy="1774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43">
            <a:extLst>
              <a:ext uri="{FF2B5EF4-FFF2-40B4-BE49-F238E27FC236}">
                <a16:creationId xmlns:a16="http://schemas.microsoft.com/office/drawing/2014/main" id="{68B3AF9F-9B9B-5694-D307-FB62DBFE6EA1}"/>
              </a:ext>
            </a:extLst>
          </p:cNvPr>
          <p:cNvPicPr>
            <a:picLocks noChangeAspect="1"/>
          </p:cNvPicPr>
          <p:nvPr/>
        </p:nvPicPr>
        <p:blipFill>
          <a:blip r:embed="rId3"/>
          <a:stretch>
            <a:fillRect/>
          </a:stretch>
        </p:blipFill>
        <p:spPr>
          <a:xfrm>
            <a:off x="4086478" y="1349347"/>
            <a:ext cx="3261090" cy="1834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Picture 45">
            <a:extLst>
              <a:ext uri="{FF2B5EF4-FFF2-40B4-BE49-F238E27FC236}">
                <a16:creationId xmlns:a16="http://schemas.microsoft.com/office/drawing/2014/main" id="{F8459D60-0B87-3DAF-CBC8-8B819C26E667}"/>
              </a:ext>
            </a:extLst>
          </p:cNvPr>
          <p:cNvPicPr>
            <a:picLocks noChangeAspect="1"/>
          </p:cNvPicPr>
          <p:nvPr/>
        </p:nvPicPr>
        <p:blipFill>
          <a:blip r:embed="rId4"/>
          <a:stretch>
            <a:fillRect/>
          </a:stretch>
        </p:blipFill>
        <p:spPr>
          <a:xfrm>
            <a:off x="7881378" y="1349347"/>
            <a:ext cx="3261090" cy="1834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a:extLst>
              <a:ext uri="{FF2B5EF4-FFF2-40B4-BE49-F238E27FC236}">
                <a16:creationId xmlns:a16="http://schemas.microsoft.com/office/drawing/2014/main" id="{48064A78-211F-3873-3E75-28DE5F672AE4}"/>
              </a:ext>
            </a:extLst>
          </p:cNvPr>
          <p:cNvPicPr>
            <a:picLocks noChangeAspect="1"/>
          </p:cNvPicPr>
          <p:nvPr/>
        </p:nvPicPr>
        <p:blipFill>
          <a:blip r:embed="rId5"/>
          <a:stretch>
            <a:fillRect/>
          </a:stretch>
        </p:blipFill>
        <p:spPr>
          <a:xfrm>
            <a:off x="504403" y="4045153"/>
            <a:ext cx="3154097" cy="17741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8" name="Picture 57">
            <a:extLst>
              <a:ext uri="{FF2B5EF4-FFF2-40B4-BE49-F238E27FC236}">
                <a16:creationId xmlns:a16="http://schemas.microsoft.com/office/drawing/2014/main" id="{1633FB1C-1ADC-E4C1-E391-EEB2C896599F}"/>
              </a:ext>
            </a:extLst>
          </p:cNvPr>
          <p:cNvPicPr>
            <a:picLocks noChangeAspect="1"/>
          </p:cNvPicPr>
          <p:nvPr/>
        </p:nvPicPr>
        <p:blipFill>
          <a:blip r:embed="rId6"/>
          <a:stretch>
            <a:fillRect/>
          </a:stretch>
        </p:blipFill>
        <p:spPr>
          <a:xfrm>
            <a:off x="4086479" y="4045154"/>
            <a:ext cx="3261090" cy="18343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0" name="Picture 59">
            <a:extLst>
              <a:ext uri="{FF2B5EF4-FFF2-40B4-BE49-F238E27FC236}">
                <a16:creationId xmlns:a16="http://schemas.microsoft.com/office/drawing/2014/main" id="{537DE904-357B-F4AB-9C94-58417EA8C991}"/>
              </a:ext>
            </a:extLst>
          </p:cNvPr>
          <p:cNvPicPr>
            <a:picLocks noChangeAspect="1"/>
          </p:cNvPicPr>
          <p:nvPr/>
        </p:nvPicPr>
        <p:blipFill>
          <a:blip r:embed="rId7"/>
          <a:stretch>
            <a:fillRect/>
          </a:stretch>
        </p:blipFill>
        <p:spPr>
          <a:xfrm>
            <a:off x="7881378" y="4045153"/>
            <a:ext cx="3261090" cy="1834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3" name="TextBox 62">
            <a:extLst>
              <a:ext uri="{FF2B5EF4-FFF2-40B4-BE49-F238E27FC236}">
                <a16:creationId xmlns:a16="http://schemas.microsoft.com/office/drawing/2014/main" id="{0F457CCB-C01D-CA07-EA5F-4FDD76ADF9B6}"/>
              </a:ext>
            </a:extLst>
          </p:cNvPr>
          <p:cNvSpPr txBox="1"/>
          <p:nvPr/>
        </p:nvSpPr>
        <p:spPr>
          <a:xfrm>
            <a:off x="436970" y="3429000"/>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Customer Segmentation &amp; Profiling</a:t>
            </a:r>
          </a:p>
        </p:txBody>
      </p:sp>
      <p:sp>
        <p:nvSpPr>
          <p:cNvPr id="69" name="TextBox 68">
            <a:extLst>
              <a:ext uri="{FF2B5EF4-FFF2-40B4-BE49-F238E27FC236}">
                <a16:creationId xmlns:a16="http://schemas.microsoft.com/office/drawing/2014/main" id="{08F4B2D3-ADB8-BD64-C1C0-3679F0EA022B}"/>
              </a:ext>
            </a:extLst>
          </p:cNvPr>
          <p:cNvSpPr txBox="1"/>
          <p:nvPr/>
        </p:nvSpPr>
        <p:spPr>
          <a:xfrm>
            <a:off x="4109390" y="3443836"/>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Opportunity Assessment</a:t>
            </a:r>
          </a:p>
        </p:txBody>
      </p:sp>
      <p:sp>
        <p:nvSpPr>
          <p:cNvPr id="73" name="TextBox 72">
            <a:extLst>
              <a:ext uri="{FF2B5EF4-FFF2-40B4-BE49-F238E27FC236}">
                <a16:creationId xmlns:a16="http://schemas.microsoft.com/office/drawing/2014/main" id="{8A475031-B13D-45D7-089D-B5DE3DE0DABC}"/>
              </a:ext>
            </a:extLst>
          </p:cNvPr>
          <p:cNvSpPr txBox="1"/>
          <p:nvPr/>
        </p:nvSpPr>
        <p:spPr>
          <a:xfrm>
            <a:off x="7781810" y="3458672"/>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Sales Recommendation Engine</a:t>
            </a:r>
          </a:p>
        </p:txBody>
      </p:sp>
      <p:sp>
        <p:nvSpPr>
          <p:cNvPr id="75" name="TextBox 74">
            <a:extLst>
              <a:ext uri="{FF2B5EF4-FFF2-40B4-BE49-F238E27FC236}">
                <a16:creationId xmlns:a16="http://schemas.microsoft.com/office/drawing/2014/main" id="{61A5F1CC-BA97-9522-1B37-FECEEF87DD57}"/>
              </a:ext>
            </a:extLst>
          </p:cNvPr>
          <p:cNvSpPr txBox="1"/>
          <p:nvPr/>
        </p:nvSpPr>
        <p:spPr>
          <a:xfrm>
            <a:off x="504403" y="6129734"/>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Sales Rep Attribution</a:t>
            </a:r>
          </a:p>
        </p:txBody>
      </p:sp>
      <p:sp>
        <p:nvSpPr>
          <p:cNvPr id="77" name="TextBox 76">
            <a:extLst>
              <a:ext uri="{FF2B5EF4-FFF2-40B4-BE49-F238E27FC236}">
                <a16:creationId xmlns:a16="http://schemas.microsoft.com/office/drawing/2014/main" id="{7221AD42-81B0-739F-CE00-179FAEFEDDC2}"/>
              </a:ext>
            </a:extLst>
          </p:cNvPr>
          <p:cNvSpPr txBox="1"/>
          <p:nvPr/>
        </p:nvSpPr>
        <p:spPr>
          <a:xfrm>
            <a:off x="4216574" y="6173059"/>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Lead Scoring</a:t>
            </a:r>
          </a:p>
        </p:txBody>
      </p:sp>
      <p:sp>
        <p:nvSpPr>
          <p:cNvPr id="79" name="TextBox 78">
            <a:extLst>
              <a:ext uri="{FF2B5EF4-FFF2-40B4-BE49-F238E27FC236}">
                <a16:creationId xmlns:a16="http://schemas.microsoft.com/office/drawing/2014/main" id="{8366A415-6B0D-E85A-637F-C7CF6F9F2EC2}"/>
              </a:ext>
            </a:extLst>
          </p:cNvPr>
          <p:cNvSpPr txBox="1"/>
          <p:nvPr/>
        </p:nvSpPr>
        <p:spPr>
          <a:xfrm>
            <a:off x="7928745" y="6202883"/>
            <a:ext cx="32215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ptos" panose="02110004020202020204"/>
                <a:ea typeface="+mn-ea"/>
                <a:cs typeface="+mn-cs"/>
              </a:rPr>
              <a:t>Sequence Performance Dashboard</a:t>
            </a:r>
          </a:p>
        </p:txBody>
      </p:sp>
    </p:spTree>
    <p:extLst>
      <p:ext uri="{BB962C8B-B14F-4D97-AF65-F5344CB8AC3E}">
        <p14:creationId xmlns:p14="http://schemas.microsoft.com/office/powerpoint/2010/main" val="337073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A16C3-86E0-692F-E219-879AE80686C6}"/>
              </a:ext>
            </a:extLst>
          </p:cNvPr>
          <p:cNvPicPr>
            <a:picLocks noChangeAspect="1"/>
          </p:cNvPicPr>
          <p:nvPr/>
        </p:nvPicPr>
        <p:blipFill>
          <a:blip r:embed="rId2"/>
          <a:stretch>
            <a:fillRect/>
          </a:stretch>
        </p:blipFill>
        <p:spPr>
          <a:xfrm>
            <a:off x="414306" y="979042"/>
            <a:ext cx="3579641" cy="2013548"/>
          </a:xfrm>
          <a:prstGeom prst="rect">
            <a:avLst/>
          </a:prstGeom>
          <a:ln>
            <a:solidFill>
              <a:srgbClr val="002060"/>
            </a:solidFill>
          </a:ln>
          <a:effectLst>
            <a:outerShdw blurRad="63500" sx="102000" sy="102000" algn="ctr" rotWithShape="0">
              <a:prstClr val="black">
                <a:alpha val="40000"/>
              </a:prstClr>
            </a:outerShdw>
          </a:effectLst>
        </p:spPr>
      </p:pic>
      <p:sp>
        <p:nvSpPr>
          <p:cNvPr id="4" name="TextBox 3">
            <a:extLst>
              <a:ext uri="{FF2B5EF4-FFF2-40B4-BE49-F238E27FC236}">
                <a16:creationId xmlns:a16="http://schemas.microsoft.com/office/drawing/2014/main" id="{19C1F0B9-896F-43DF-B7D5-F4EBC58E3EAE}"/>
              </a:ext>
            </a:extLst>
          </p:cNvPr>
          <p:cNvSpPr txBox="1"/>
          <p:nvPr/>
        </p:nvSpPr>
        <p:spPr>
          <a:xfrm>
            <a:off x="362792" y="3140270"/>
            <a:ext cx="377088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56082"/>
                </a:solidFill>
                <a:effectLst/>
                <a:uLnTx/>
                <a:uFillTx/>
                <a:latin typeface="Poppins SemiBold"/>
                <a:ea typeface="+mn-ea"/>
                <a:cs typeface="+mn-cs"/>
              </a:rPr>
              <a:t>Data Insight – Learning &amp; Development  | Leveraging Bridge IT</a:t>
            </a:r>
          </a:p>
        </p:txBody>
      </p:sp>
      <p:pic>
        <p:nvPicPr>
          <p:cNvPr id="5" name="Picture 4">
            <a:extLst>
              <a:ext uri="{FF2B5EF4-FFF2-40B4-BE49-F238E27FC236}">
                <a16:creationId xmlns:a16="http://schemas.microsoft.com/office/drawing/2014/main" id="{6C47CE3D-EB13-600B-8AD8-74BD0E6F16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8952" y="979040"/>
            <a:ext cx="3579642" cy="2013549"/>
          </a:xfrm>
          <a:prstGeom prst="rect">
            <a:avLst/>
          </a:prstGeom>
          <a:ln>
            <a:solidFill>
              <a:srgbClr val="002060"/>
            </a:solidFill>
          </a:ln>
          <a:effectLst>
            <a:outerShdw blurRad="63500" sx="102000" sy="102000" algn="ctr" rotWithShape="0">
              <a:prstClr val="black">
                <a:alpha val="40000"/>
              </a:prstClr>
            </a:outerShdw>
          </a:effectLst>
        </p:spPr>
      </p:pic>
      <p:sp>
        <p:nvSpPr>
          <p:cNvPr id="6" name="TextBox 5">
            <a:extLst>
              <a:ext uri="{FF2B5EF4-FFF2-40B4-BE49-F238E27FC236}">
                <a16:creationId xmlns:a16="http://schemas.microsoft.com/office/drawing/2014/main" id="{8684E607-FE1A-A398-96BF-BB453D5643D6}"/>
              </a:ext>
            </a:extLst>
          </p:cNvPr>
          <p:cNvSpPr txBox="1"/>
          <p:nvPr/>
        </p:nvSpPr>
        <p:spPr>
          <a:xfrm>
            <a:off x="4081493" y="3124366"/>
            <a:ext cx="40290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156082"/>
                </a:solidFill>
                <a:effectLst/>
                <a:uLnTx/>
                <a:uFillTx/>
                <a:latin typeface="Poppins SemiBold"/>
                <a:ea typeface="+mn-ea"/>
                <a:cs typeface="+mn-cs"/>
              </a:rPr>
              <a:t>VizBot</a:t>
            </a:r>
            <a:r>
              <a:rPr kumimoji="0" lang="en-US" sz="1200" b="0" i="0" u="none" strike="noStrike" kern="1200" cap="none" spc="0" normalizeH="0" baseline="0" noProof="0">
                <a:ln>
                  <a:noFill/>
                </a:ln>
                <a:solidFill>
                  <a:srgbClr val="156082"/>
                </a:solidFill>
                <a:effectLst/>
                <a:uLnTx/>
                <a:uFillTx/>
                <a:latin typeface="Poppins SemiBold"/>
                <a:ea typeface="+mn-ea"/>
                <a:cs typeface="+mn-cs"/>
              </a:rPr>
              <a:t> – Seller Comp | Leveraging Bridge IT</a:t>
            </a:r>
          </a:p>
        </p:txBody>
      </p:sp>
      <p:pic>
        <p:nvPicPr>
          <p:cNvPr id="7" name="Picture 6">
            <a:extLst>
              <a:ext uri="{FF2B5EF4-FFF2-40B4-BE49-F238E27FC236}">
                <a16:creationId xmlns:a16="http://schemas.microsoft.com/office/drawing/2014/main" id="{F5FEBFEB-F01D-A5C8-BFFB-2692C18D91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14648" y="979041"/>
            <a:ext cx="3579642" cy="2013548"/>
          </a:xfrm>
          <a:prstGeom prst="rect">
            <a:avLst/>
          </a:prstGeom>
          <a:ln>
            <a:solidFill>
              <a:srgbClr val="002060"/>
            </a:solidFill>
          </a:ln>
          <a:effectLst>
            <a:outerShdw blurRad="63500" sx="102000" sy="102000" algn="ctr" rotWithShape="0">
              <a:prstClr val="black">
                <a:alpha val="40000"/>
              </a:prstClr>
            </a:outerShdw>
          </a:effectLst>
        </p:spPr>
      </p:pic>
      <p:sp>
        <p:nvSpPr>
          <p:cNvPr id="8" name="TextBox 7">
            <a:extLst>
              <a:ext uri="{FF2B5EF4-FFF2-40B4-BE49-F238E27FC236}">
                <a16:creationId xmlns:a16="http://schemas.microsoft.com/office/drawing/2014/main" id="{E446D7CE-10F8-CE59-C479-1DE6DD3B6C26}"/>
              </a:ext>
            </a:extLst>
          </p:cNvPr>
          <p:cNvSpPr txBox="1"/>
          <p:nvPr/>
        </p:nvSpPr>
        <p:spPr>
          <a:xfrm>
            <a:off x="8162987" y="3124366"/>
            <a:ext cx="402901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56082"/>
                </a:solidFill>
                <a:effectLst/>
                <a:uLnTx/>
                <a:uFillTx/>
                <a:latin typeface="Poppins SemiBold"/>
                <a:ea typeface="+mn-ea"/>
                <a:cs typeface="+mn-cs"/>
              </a:rPr>
              <a:t>PRM - AI Ops/Case Assist | Leveraging CAMP</a:t>
            </a:r>
          </a:p>
        </p:txBody>
      </p:sp>
      <p:sp>
        <p:nvSpPr>
          <p:cNvPr id="9" name="TextBox 8">
            <a:extLst>
              <a:ext uri="{FF2B5EF4-FFF2-40B4-BE49-F238E27FC236}">
                <a16:creationId xmlns:a16="http://schemas.microsoft.com/office/drawing/2014/main" id="{773EB9A5-B2BC-724A-E19B-1ED85A52ACEA}"/>
              </a:ext>
            </a:extLst>
          </p:cNvPr>
          <p:cNvSpPr txBox="1"/>
          <p:nvPr/>
        </p:nvSpPr>
        <p:spPr>
          <a:xfrm>
            <a:off x="538798" y="3564949"/>
            <a:ext cx="3269182" cy="280076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Challenge</a:t>
            </a:r>
            <a:br>
              <a:rPr kumimoji="0" lang="en-US" sz="1100" b="0" i="0" u="none" strike="noStrike" kern="1200" cap="none" spc="0" normalizeH="0" baseline="0" noProof="0">
                <a:ln>
                  <a:noFill/>
                </a:ln>
                <a:solidFill>
                  <a:prstClr val="black"/>
                </a:solidFill>
                <a:effectLst/>
                <a:uLnTx/>
                <a:uFillTx/>
                <a:latin typeface="Poppins"/>
                <a:ea typeface="+mn-ea"/>
                <a:cs typeface="+mn-cs"/>
              </a:rPr>
            </a:br>
            <a:r>
              <a:rPr kumimoji="0" lang="en-US" sz="1100" b="0" i="0" u="none" strike="noStrike" kern="1200" cap="none" spc="0" normalizeH="0" baseline="0" noProof="0">
                <a:ln>
                  <a:noFill/>
                </a:ln>
                <a:solidFill>
                  <a:prstClr val="black"/>
                </a:solidFill>
                <a:effectLst/>
                <a:uLnTx/>
                <a:uFillTx/>
                <a:latin typeface="Poppins"/>
                <a:ea typeface="+mn-ea"/>
                <a:cs typeface="+mn-cs"/>
              </a:rPr>
              <a:t>How can non-technical users easily explore and analyze data using everyday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Solution</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Simplify data access with natural language queries</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Enable direct, informed decision-making</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Benefits</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Faster, streamlined decisions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Reduce</a:t>
            </a:r>
            <a:r>
              <a:rPr kumimoji="0" lang="en-US" sz="1100" b="0" i="0" u="none" strike="noStrike" kern="1200" cap="none" spc="0" normalizeH="0" baseline="0" noProof="0">
                <a:ln>
                  <a:noFill/>
                </a:ln>
                <a:solidFill>
                  <a:prstClr val="black"/>
                </a:solidFill>
                <a:effectLst/>
                <a:uLnTx/>
                <a:uFillTx/>
                <a:latin typeface="Poppins"/>
                <a:ea typeface="+mn-ea"/>
                <a:cs typeface="Poppins"/>
              </a:rPr>
              <a:t> reliance on technical teams for routine data retrieval</a:t>
            </a:r>
            <a:endParaRPr kumimoji="0" lang="en-US" sz="18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User-centric, dynamic insights</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Greater query flexibility</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p:txBody>
      </p:sp>
      <p:sp>
        <p:nvSpPr>
          <p:cNvPr id="10" name="TextBox 9">
            <a:extLst>
              <a:ext uri="{FF2B5EF4-FFF2-40B4-BE49-F238E27FC236}">
                <a16:creationId xmlns:a16="http://schemas.microsoft.com/office/drawing/2014/main" id="{998A61DB-60DB-7906-7E40-B27EC1F5C6BD}"/>
              </a:ext>
            </a:extLst>
          </p:cNvPr>
          <p:cNvSpPr txBox="1"/>
          <p:nvPr/>
        </p:nvSpPr>
        <p:spPr>
          <a:xfrm>
            <a:off x="8469878" y="3456636"/>
            <a:ext cx="3269182" cy="313932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Challenge</a:t>
            </a:r>
            <a:br>
              <a:rPr kumimoji="0" lang="en-US" sz="1100" b="0" i="0" u="none" strike="noStrike" kern="1200" cap="none" spc="0" normalizeH="0" baseline="0" noProof="0">
                <a:ln>
                  <a:noFill/>
                </a:ln>
                <a:solidFill>
                  <a:prstClr val="black"/>
                </a:solidFill>
                <a:effectLst/>
                <a:uLnTx/>
                <a:uFillTx/>
                <a:latin typeface="Poppins"/>
                <a:ea typeface="+mn-ea"/>
                <a:cs typeface="+mn-cs"/>
              </a:rPr>
            </a:br>
            <a:r>
              <a:rPr kumimoji="0" lang="en-US" sz="1100" b="0" i="0" u="none" strike="noStrike" kern="1200" cap="none" spc="0" normalizeH="0" baseline="0" noProof="0">
                <a:ln>
                  <a:noFill/>
                </a:ln>
                <a:solidFill>
                  <a:prstClr val="black"/>
                </a:solidFill>
                <a:effectLst/>
                <a:uLnTx/>
                <a:uFillTx/>
                <a:latin typeface="Poppins"/>
                <a:ea typeface="+mn-ea"/>
                <a:cs typeface="+mn-cs"/>
              </a:rPr>
              <a:t>Rapidly evolving PXP drives higher case counts, causing delays, inefficiencies, and rising support costs due to manual, layered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Solution</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prstClr val="black"/>
                </a:solidFill>
                <a:effectLst/>
                <a:uLnTx/>
                <a:uFillTx/>
                <a:latin typeface="Poppins"/>
                <a:ea typeface="+mn-ea"/>
                <a:cs typeface="+mn-cs"/>
              </a:rPr>
              <a:t>Co-Pilot: </a:t>
            </a:r>
            <a:r>
              <a:rPr kumimoji="0" lang="en-US" sz="1100" b="0" i="0" u="none" strike="noStrike" kern="1200" cap="none" spc="0" normalizeH="0" baseline="0" noProof="0">
                <a:ln>
                  <a:noFill/>
                </a:ln>
                <a:solidFill>
                  <a:prstClr val="black"/>
                </a:solidFill>
                <a:effectLst/>
                <a:uLnTx/>
                <a:uFillTx/>
                <a:latin typeface="Poppins"/>
                <a:ea typeface="+mn-ea"/>
                <a:cs typeface="+mn-cs"/>
              </a:rPr>
              <a:t>NLP conversational bot for real-time answers and guided troubleshooting.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solidFill>
                  <a:prstClr val="black"/>
                </a:solidFill>
                <a:effectLst/>
                <a:uLnTx/>
                <a:uFillTx/>
                <a:latin typeface="Poppins"/>
                <a:ea typeface="+mn-ea"/>
                <a:cs typeface="+mn-cs"/>
              </a:rPr>
              <a:t>Automated Ticketing: </a:t>
            </a:r>
            <a:r>
              <a:rPr kumimoji="0" lang="en-US" sz="1100" b="0" i="0" u="none" strike="noStrike" kern="1200" cap="none" spc="0" normalizeH="0" baseline="0" noProof="0">
                <a:ln>
                  <a:noFill/>
                </a:ln>
                <a:solidFill>
                  <a:prstClr val="black"/>
                </a:solidFill>
                <a:effectLst/>
                <a:uLnTx/>
                <a:uFillTx/>
                <a:latin typeface="Poppins"/>
                <a:ea typeface="+mn-ea"/>
                <a:cs typeface="+mn-cs"/>
              </a:rPr>
              <a:t>Real-time tracking, classification, and routing via ServiceNow.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Benefits</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Improved efficiency and reduced manual work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Lower operational costs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Faster, more accurate support leading to higher customer satisfaction</a:t>
            </a:r>
            <a:endParaRPr kumimoji="0" lang="en-US" sz="1800" b="0" i="0" u="none" strike="noStrike" kern="1200" cap="none" spc="0" normalizeH="0" baseline="0" noProof="0">
              <a:ln>
                <a:noFill/>
              </a:ln>
              <a:solidFill>
                <a:prstClr val="black"/>
              </a:solidFill>
              <a:effectLst/>
              <a:uLnTx/>
              <a:uFillTx/>
              <a:latin typeface="Poppins"/>
              <a:ea typeface="+mn-ea"/>
              <a:cs typeface="+mn-cs"/>
            </a:endParaRPr>
          </a:p>
        </p:txBody>
      </p:sp>
      <p:sp>
        <p:nvSpPr>
          <p:cNvPr id="11" name="TextBox 10">
            <a:extLst>
              <a:ext uri="{FF2B5EF4-FFF2-40B4-BE49-F238E27FC236}">
                <a16:creationId xmlns:a16="http://schemas.microsoft.com/office/drawing/2014/main" id="{D4C27987-9AEE-63AC-5935-156D35791AE3}"/>
              </a:ext>
            </a:extLst>
          </p:cNvPr>
          <p:cNvSpPr txBox="1"/>
          <p:nvPr/>
        </p:nvSpPr>
        <p:spPr>
          <a:xfrm>
            <a:off x="4546624" y="3564949"/>
            <a:ext cx="3269182" cy="280076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Challenge</a:t>
            </a:r>
            <a:br>
              <a:rPr kumimoji="0" lang="en-US" sz="1100" b="0" i="0" u="none" strike="noStrike" kern="1200" cap="none" spc="0" normalizeH="0" baseline="0" noProof="0">
                <a:ln>
                  <a:noFill/>
                </a:ln>
                <a:solidFill>
                  <a:prstClr val="black"/>
                </a:solidFill>
                <a:effectLst/>
                <a:uLnTx/>
                <a:uFillTx/>
                <a:latin typeface="Poppins"/>
                <a:ea typeface="+mn-ea"/>
                <a:cs typeface="+mn-cs"/>
              </a:rPr>
            </a:br>
            <a:r>
              <a:rPr kumimoji="0" lang="en-US" sz="1100" b="0" i="0" u="none" strike="noStrike" kern="1200" cap="none" spc="0" normalizeH="0" baseline="0" noProof="0">
                <a:ln>
                  <a:noFill/>
                </a:ln>
                <a:solidFill>
                  <a:prstClr val="black"/>
                </a:solidFill>
                <a:effectLst/>
                <a:uLnTx/>
                <a:uFillTx/>
                <a:latin typeface="Poppins"/>
                <a:ea typeface="+mn-ea"/>
                <a:cs typeface="+mn-cs"/>
              </a:rPr>
              <a:t>How can partners easily explore and analyze their sales compensation data using everyday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Solution</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Simplify data access with natural language queries</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lt"/>
                <a:cs typeface="Poppins"/>
              </a:rPr>
              <a:t>Instantaneous </a:t>
            </a:r>
            <a:r>
              <a:rPr kumimoji="0" lang="en-US" sz="1100" b="0" i="0" u="none" strike="noStrike" kern="1200" cap="none" spc="0" normalizeH="0" baseline="0" noProof="0">
                <a:ln>
                  <a:noFill/>
                </a:ln>
                <a:solidFill>
                  <a:prstClr val="black"/>
                </a:solidFill>
                <a:effectLst/>
                <a:uLnTx/>
                <a:uFillTx/>
                <a:latin typeface="Poppins"/>
                <a:ea typeface="+mn-ea"/>
                <a:cs typeface="Poppins"/>
              </a:rPr>
              <a:t>FAQ resolution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E2841"/>
                </a:solidFill>
                <a:effectLst/>
                <a:uLnTx/>
                <a:uFillTx/>
                <a:latin typeface="Poppins"/>
                <a:ea typeface="+mn-ea"/>
                <a:cs typeface="+mn-cs"/>
              </a:rPr>
              <a:t>Benefits</a:t>
            </a:r>
            <a:endParaRPr kumimoji="0" lang="en-US" sz="1100" b="0" i="0" u="none" strike="noStrike" kern="1200" cap="none" spc="0" normalizeH="0" baseline="0" noProof="0">
              <a:ln>
                <a:noFill/>
              </a:ln>
              <a:solidFill>
                <a:srgbClr val="0E2841"/>
              </a:solidFill>
              <a:effectLst/>
              <a:uLnTx/>
              <a:uFillTx/>
              <a:latin typeface="Poppi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Faster, streamlined decisions</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Reduce</a:t>
            </a:r>
            <a:r>
              <a:rPr kumimoji="0" lang="en-US" sz="1100" b="0" i="0" u="none" strike="noStrike" kern="1200" cap="none" spc="0" normalizeH="0" baseline="0" noProof="0">
                <a:ln>
                  <a:noFill/>
                </a:ln>
                <a:solidFill>
                  <a:prstClr val="black"/>
                </a:solidFill>
                <a:effectLst/>
                <a:uLnTx/>
                <a:uFillTx/>
                <a:latin typeface="Poppins"/>
                <a:ea typeface="+mn-ea"/>
                <a:cs typeface="Poppins"/>
              </a:rPr>
              <a:t> reliance on technical teams for routine data retrieval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User-centric, dynamic insights</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Poppins"/>
                <a:ea typeface="+mn-ea"/>
                <a:cs typeface="+mn-cs"/>
              </a:rPr>
              <a:t>Greater query flexibility</a:t>
            </a:r>
            <a:endParaRPr kumimoji="0" lang="en-US" sz="1100" b="0" i="0" u="none" strike="noStrike" kern="1200" cap="none" spc="0" normalizeH="0" baseline="0" noProof="0">
              <a:ln>
                <a:noFill/>
              </a:ln>
              <a:solidFill>
                <a:prstClr val="black"/>
              </a:solidFill>
              <a:effectLst/>
              <a:uLnTx/>
              <a:uFillTx/>
              <a:latin typeface="Poppins"/>
              <a:ea typeface="+mn-ea"/>
              <a:cs typeface="Poppins"/>
            </a:endParaRPr>
          </a:p>
        </p:txBody>
      </p:sp>
      <p:sp>
        <p:nvSpPr>
          <p:cNvPr id="17" name="Text Placeholder 1">
            <a:extLst>
              <a:ext uri="{FF2B5EF4-FFF2-40B4-BE49-F238E27FC236}">
                <a16:creationId xmlns:a16="http://schemas.microsoft.com/office/drawing/2014/main" id="{DF04AFAA-08B1-E790-525E-4CA20CE8A369}"/>
              </a:ext>
            </a:extLst>
          </p:cNvPr>
          <p:cNvSpPr>
            <a:spLocks noGrp="1"/>
          </p:cNvSpPr>
          <p:nvPr>
            <p:ph type="body" sz="quarter" idx="10"/>
          </p:nvPr>
        </p:nvSpPr>
        <p:spPr>
          <a:xfrm>
            <a:off x="538798" y="244475"/>
            <a:ext cx="8944457" cy="558625"/>
          </a:xfrm>
        </p:spPr>
        <p:txBody>
          <a:bodyPr/>
          <a:lstStyle/>
          <a:p>
            <a:r>
              <a:rPr lang="en-IN"/>
              <a:t>AI Use Cases Implemented at Cisco</a:t>
            </a:r>
          </a:p>
        </p:txBody>
      </p:sp>
    </p:spTree>
    <p:extLst>
      <p:ext uri="{BB962C8B-B14F-4D97-AF65-F5344CB8AC3E}">
        <p14:creationId xmlns:p14="http://schemas.microsoft.com/office/powerpoint/2010/main" val="294338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3C7DD6-47D4-30F4-07AC-89F02718CEE1}"/>
              </a:ext>
            </a:extLst>
          </p:cNvPr>
          <p:cNvSpPr>
            <a:spLocks noGrp="1"/>
          </p:cNvSpPr>
          <p:nvPr>
            <p:ph type="body" sz="quarter" idx="10"/>
          </p:nvPr>
        </p:nvSpPr>
        <p:spPr/>
        <p:txBody>
          <a:bodyPr/>
          <a:lstStyle/>
          <a:p>
            <a:r>
              <a:rPr lang="en-IN" b="1" dirty="0"/>
              <a:t>AI Driven Metrics Insights for Partners</a:t>
            </a:r>
          </a:p>
        </p:txBody>
      </p:sp>
      <p:sp>
        <p:nvSpPr>
          <p:cNvPr id="10" name="Rectangle: Rounded Corners 9">
            <a:extLst>
              <a:ext uri="{FF2B5EF4-FFF2-40B4-BE49-F238E27FC236}">
                <a16:creationId xmlns:a16="http://schemas.microsoft.com/office/drawing/2014/main" id="{0A4E6000-DAE3-66F0-F7CD-F573C681D6B7}"/>
              </a:ext>
            </a:extLst>
          </p:cNvPr>
          <p:cNvSpPr/>
          <p:nvPr/>
        </p:nvSpPr>
        <p:spPr>
          <a:xfrm>
            <a:off x="542874" y="1797049"/>
            <a:ext cx="5073650" cy="2766483"/>
          </a:xfrm>
          <a:prstGeom prst="roundRect">
            <a:avLst>
              <a:gd name="adj" fmla="val 2924"/>
            </a:avLst>
          </a:prstGeom>
          <a:solidFill>
            <a:srgbClr val="DCEAF7"/>
          </a:solidFill>
          <a:ln w="9525">
            <a:solidFill>
              <a:srgbClr val="242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EA237B12-6841-58B8-AFDA-3C1318C24476}"/>
              </a:ext>
            </a:extLst>
          </p:cNvPr>
          <p:cNvSpPr/>
          <p:nvPr/>
        </p:nvSpPr>
        <p:spPr>
          <a:xfrm>
            <a:off x="550863" y="1011681"/>
            <a:ext cx="5075339" cy="410718"/>
          </a:xfrm>
          <a:prstGeom prst="roundRect">
            <a:avLst/>
          </a:prstGeom>
          <a:solidFill>
            <a:srgbClr val="242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The Challenge</a:t>
            </a:r>
          </a:p>
        </p:txBody>
      </p:sp>
      <p:cxnSp>
        <p:nvCxnSpPr>
          <p:cNvPr id="13" name="Straight Connector 12">
            <a:extLst>
              <a:ext uri="{FF2B5EF4-FFF2-40B4-BE49-F238E27FC236}">
                <a16:creationId xmlns:a16="http://schemas.microsoft.com/office/drawing/2014/main" id="{941CC32A-A0D5-1EE3-13DB-D77FC6BE54F9}"/>
              </a:ext>
            </a:extLst>
          </p:cNvPr>
          <p:cNvCxnSpPr>
            <a:cxnSpLocks/>
            <a:endCxn id="10" idx="0"/>
          </p:cNvCxnSpPr>
          <p:nvPr/>
        </p:nvCxnSpPr>
        <p:spPr>
          <a:xfrm>
            <a:off x="3079699" y="1443567"/>
            <a:ext cx="0" cy="353482"/>
          </a:xfrm>
          <a:prstGeom prst="line">
            <a:avLst/>
          </a:prstGeom>
          <a:ln w="12700">
            <a:solidFill>
              <a:srgbClr val="24255B"/>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BC09529B-1399-A21E-024A-27CB8EAD0FB4}"/>
              </a:ext>
            </a:extLst>
          </p:cNvPr>
          <p:cNvSpPr txBox="1"/>
          <p:nvPr/>
        </p:nvSpPr>
        <p:spPr>
          <a:xfrm>
            <a:off x="1354666" y="1968267"/>
            <a:ext cx="4182534" cy="523220"/>
          </a:xfrm>
          <a:prstGeom prst="rect">
            <a:avLst/>
          </a:prstGeom>
          <a:noFill/>
        </p:spPr>
        <p:txBody>
          <a:bodyPr wrap="square">
            <a:spAutoFit/>
          </a:bodyPr>
          <a:lstStyle/>
          <a:p>
            <a:r>
              <a:rPr lang="en-US" sz="1400"/>
              <a:t>Complex metrics with multiple parameters, qualification criteria, and categories.</a:t>
            </a:r>
          </a:p>
        </p:txBody>
      </p:sp>
      <p:sp>
        <p:nvSpPr>
          <p:cNvPr id="17" name="TextBox 16">
            <a:extLst>
              <a:ext uri="{FF2B5EF4-FFF2-40B4-BE49-F238E27FC236}">
                <a16:creationId xmlns:a16="http://schemas.microsoft.com/office/drawing/2014/main" id="{BA556F2F-D341-D516-7038-391851DBC919}"/>
              </a:ext>
            </a:extLst>
          </p:cNvPr>
          <p:cNvSpPr txBox="1"/>
          <p:nvPr/>
        </p:nvSpPr>
        <p:spPr>
          <a:xfrm>
            <a:off x="1354666" y="2695333"/>
            <a:ext cx="4182534" cy="307777"/>
          </a:xfrm>
          <a:prstGeom prst="rect">
            <a:avLst/>
          </a:prstGeom>
          <a:noFill/>
        </p:spPr>
        <p:txBody>
          <a:bodyPr wrap="square">
            <a:spAutoFit/>
          </a:bodyPr>
          <a:lstStyle/>
          <a:p>
            <a:r>
              <a:rPr lang="en-US" sz="1400"/>
              <a:t>Lack of clarity in how metrics are calculated.</a:t>
            </a:r>
          </a:p>
        </p:txBody>
      </p:sp>
      <p:sp>
        <p:nvSpPr>
          <p:cNvPr id="18" name="TextBox 17">
            <a:extLst>
              <a:ext uri="{FF2B5EF4-FFF2-40B4-BE49-F238E27FC236}">
                <a16:creationId xmlns:a16="http://schemas.microsoft.com/office/drawing/2014/main" id="{6958A1A4-89F9-C2A8-C6CF-2525CA32C369}"/>
              </a:ext>
            </a:extLst>
          </p:cNvPr>
          <p:cNvSpPr txBox="1"/>
          <p:nvPr/>
        </p:nvSpPr>
        <p:spPr>
          <a:xfrm>
            <a:off x="1354666" y="3934022"/>
            <a:ext cx="4182534" cy="523220"/>
          </a:xfrm>
          <a:prstGeom prst="rect">
            <a:avLst/>
          </a:prstGeom>
          <a:noFill/>
        </p:spPr>
        <p:txBody>
          <a:bodyPr wrap="square">
            <a:spAutoFit/>
          </a:bodyPr>
          <a:lstStyle/>
          <a:p>
            <a:r>
              <a:rPr lang="en-US" sz="1400"/>
              <a:t>No real-time visibility or what-if analysis for proactive performance improvement.</a:t>
            </a:r>
          </a:p>
        </p:txBody>
      </p:sp>
      <p:sp>
        <p:nvSpPr>
          <p:cNvPr id="19" name="TextBox 18">
            <a:extLst>
              <a:ext uri="{FF2B5EF4-FFF2-40B4-BE49-F238E27FC236}">
                <a16:creationId xmlns:a16="http://schemas.microsoft.com/office/drawing/2014/main" id="{F952A1DF-3E1C-2C32-7A46-B3C814CC4911}"/>
              </a:ext>
            </a:extLst>
          </p:cNvPr>
          <p:cNvSpPr txBox="1"/>
          <p:nvPr/>
        </p:nvSpPr>
        <p:spPr>
          <a:xfrm>
            <a:off x="1354666" y="3206956"/>
            <a:ext cx="4182534" cy="523220"/>
          </a:xfrm>
          <a:prstGeom prst="rect">
            <a:avLst/>
          </a:prstGeom>
          <a:noFill/>
        </p:spPr>
        <p:txBody>
          <a:bodyPr wrap="square">
            <a:spAutoFit/>
          </a:bodyPr>
          <a:lstStyle/>
          <a:p>
            <a:r>
              <a:rPr lang="en-US" sz="1400"/>
              <a:t>Unclear definitions lead to misinterpretations that impact performance.</a:t>
            </a:r>
          </a:p>
        </p:txBody>
      </p:sp>
      <p:sp>
        <p:nvSpPr>
          <p:cNvPr id="21" name="Rectangle: Rounded Corners 20">
            <a:extLst>
              <a:ext uri="{FF2B5EF4-FFF2-40B4-BE49-F238E27FC236}">
                <a16:creationId xmlns:a16="http://schemas.microsoft.com/office/drawing/2014/main" id="{B13A9B30-A91D-2499-2F25-6C2E0E4F4976}"/>
              </a:ext>
            </a:extLst>
          </p:cNvPr>
          <p:cNvSpPr/>
          <p:nvPr/>
        </p:nvSpPr>
        <p:spPr>
          <a:xfrm>
            <a:off x="6520341" y="1797049"/>
            <a:ext cx="5073650" cy="2766483"/>
          </a:xfrm>
          <a:prstGeom prst="roundRect">
            <a:avLst>
              <a:gd name="adj" fmla="val 2924"/>
            </a:avLst>
          </a:prstGeom>
          <a:solidFill>
            <a:srgbClr val="DCEAF7"/>
          </a:solidFill>
          <a:ln w="9525">
            <a:solidFill>
              <a:srgbClr val="242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00CE010D-4DBB-8C4F-7DB4-8CD8EEC4BB85}"/>
              </a:ext>
            </a:extLst>
          </p:cNvPr>
          <p:cNvSpPr/>
          <p:nvPr/>
        </p:nvSpPr>
        <p:spPr>
          <a:xfrm>
            <a:off x="6510664" y="1011681"/>
            <a:ext cx="5093005" cy="410718"/>
          </a:xfrm>
          <a:prstGeom prst="roundRect">
            <a:avLst/>
          </a:prstGeom>
          <a:solidFill>
            <a:srgbClr val="242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a:t>Our AI-Driven Solution</a:t>
            </a:r>
          </a:p>
        </p:txBody>
      </p:sp>
      <p:cxnSp>
        <p:nvCxnSpPr>
          <p:cNvPr id="23" name="Straight Connector 22">
            <a:extLst>
              <a:ext uri="{FF2B5EF4-FFF2-40B4-BE49-F238E27FC236}">
                <a16:creationId xmlns:a16="http://schemas.microsoft.com/office/drawing/2014/main" id="{815201B1-54BB-3B94-FCB0-7C9538149D47}"/>
              </a:ext>
            </a:extLst>
          </p:cNvPr>
          <p:cNvCxnSpPr>
            <a:cxnSpLocks/>
            <a:stCxn id="22" idx="2"/>
            <a:endCxn id="21" idx="0"/>
          </p:cNvCxnSpPr>
          <p:nvPr/>
        </p:nvCxnSpPr>
        <p:spPr>
          <a:xfrm flipH="1">
            <a:off x="9057166" y="1422399"/>
            <a:ext cx="1" cy="374650"/>
          </a:xfrm>
          <a:prstGeom prst="line">
            <a:avLst/>
          </a:prstGeom>
          <a:ln w="12700">
            <a:solidFill>
              <a:srgbClr val="24255B"/>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71F8188-0B11-1770-7618-61EE4BAE7D33}"/>
              </a:ext>
            </a:extLst>
          </p:cNvPr>
          <p:cNvSpPr txBox="1"/>
          <p:nvPr/>
        </p:nvSpPr>
        <p:spPr>
          <a:xfrm>
            <a:off x="7372352" y="1968267"/>
            <a:ext cx="4182534" cy="523220"/>
          </a:xfrm>
          <a:prstGeom prst="rect">
            <a:avLst/>
          </a:prstGeom>
          <a:noFill/>
        </p:spPr>
        <p:txBody>
          <a:bodyPr wrap="square">
            <a:spAutoFit/>
          </a:bodyPr>
          <a:lstStyle/>
          <a:p>
            <a:r>
              <a:rPr lang="en-US" sz="1400">
                <a:solidFill>
                  <a:srgbClr val="24255B"/>
                </a:solidFill>
                <a:latin typeface="+mj-lt"/>
              </a:rPr>
              <a:t>Intelligent Metric Dissection</a:t>
            </a:r>
            <a:r>
              <a:rPr lang="en-US" sz="1400">
                <a:latin typeface="+mj-lt"/>
              </a:rPr>
              <a:t>:</a:t>
            </a:r>
            <a:r>
              <a:rPr lang="en-US" sz="1400"/>
              <a:t> AI/NLP breaks down metrics into underlying parameters.</a:t>
            </a:r>
          </a:p>
        </p:txBody>
      </p:sp>
      <p:sp>
        <p:nvSpPr>
          <p:cNvPr id="25" name="TextBox 24">
            <a:extLst>
              <a:ext uri="{FF2B5EF4-FFF2-40B4-BE49-F238E27FC236}">
                <a16:creationId xmlns:a16="http://schemas.microsoft.com/office/drawing/2014/main" id="{E20DA94C-1992-ECB7-6176-273F4F34BF90}"/>
              </a:ext>
            </a:extLst>
          </p:cNvPr>
          <p:cNvSpPr txBox="1"/>
          <p:nvPr/>
        </p:nvSpPr>
        <p:spPr>
          <a:xfrm>
            <a:off x="7372352" y="2691022"/>
            <a:ext cx="4182534" cy="738664"/>
          </a:xfrm>
          <a:prstGeom prst="rect">
            <a:avLst/>
          </a:prstGeom>
          <a:noFill/>
        </p:spPr>
        <p:txBody>
          <a:bodyPr wrap="square">
            <a:spAutoFit/>
          </a:bodyPr>
          <a:lstStyle/>
          <a:p>
            <a:r>
              <a:rPr lang="en-US" sz="1400">
                <a:solidFill>
                  <a:srgbClr val="24255B"/>
                </a:solidFill>
                <a:latin typeface="+mj-lt"/>
              </a:rPr>
              <a:t>Self-Service Portal</a:t>
            </a:r>
            <a:r>
              <a:rPr lang="en-US" sz="1400">
                <a:latin typeface="+mj-lt"/>
              </a:rPr>
              <a:t>: </a:t>
            </a:r>
            <a:r>
              <a:rPr lang="en-US" sz="1400"/>
              <a:t>Offer partners interactive access to detailed metrics, contextual help, and embedded learning resources.</a:t>
            </a:r>
          </a:p>
        </p:txBody>
      </p:sp>
      <p:sp>
        <p:nvSpPr>
          <p:cNvPr id="26" name="TextBox 25">
            <a:extLst>
              <a:ext uri="{FF2B5EF4-FFF2-40B4-BE49-F238E27FC236}">
                <a16:creationId xmlns:a16="http://schemas.microsoft.com/office/drawing/2014/main" id="{D3F66D38-68FF-184D-DAF1-DA3DB3C4BD93}"/>
              </a:ext>
            </a:extLst>
          </p:cNvPr>
          <p:cNvSpPr txBox="1"/>
          <p:nvPr/>
        </p:nvSpPr>
        <p:spPr>
          <a:xfrm>
            <a:off x="7372352" y="3629222"/>
            <a:ext cx="4182534" cy="738664"/>
          </a:xfrm>
          <a:prstGeom prst="rect">
            <a:avLst/>
          </a:prstGeom>
          <a:noFill/>
        </p:spPr>
        <p:txBody>
          <a:bodyPr wrap="square">
            <a:spAutoFit/>
          </a:bodyPr>
          <a:lstStyle/>
          <a:p>
            <a:r>
              <a:rPr lang="en-US" sz="1400">
                <a:solidFill>
                  <a:srgbClr val="24255B"/>
                </a:solidFill>
                <a:latin typeface="+mj-lt"/>
              </a:rPr>
              <a:t>Actionable Recommendations</a:t>
            </a:r>
            <a:r>
              <a:rPr lang="en-US" sz="1400">
                <a:latin typeface="+mj-lt"/>
              </a:rPr>
              <a:t>:</a:t>
            </a:r>
            <a:r>
              <a:rPr lang="en-US" sz="1400" b="1"/>
              <a:t> </a:t>
            </a:r>
            <a:r>
              <a:rPr lang="en-US" sz="1400"/>
              <a:t>Tailored guidance to drive performance improvements.</a:t>
            </a:r>
          </a:p>
        </p:txBody>
      </p:sp>
      <p:sp>
        <p:nvSpPr>
          <p:cNvPr id="28" name="Rectangle: Rounded Corners 27">
            <a:extLst>
              <a:ext uri="{FF2B5EF4-FFF2-40B4-BE49-F238E27FC236}">
                <a16:creationId xmlns:a16="http://schemas.microsoft.com/office/drawing/2014/main" id="{C1CE6FD9-8163-8309-F0AF-3BFEE20D397A}"/>
              </a:ext>
            </a:extLst>
          </p:cNvPr>
          <p:cNvSpPr/>
          <p:nvPr/>
        </p:nvSpPr>
        <p:spPr>
          <a:xfrm>
            <a:off x="550863" y="4859867"/>
            <a:ext cx="11053762" cy="1667933"/>
          </a:xfrm>
          <a:prstGeom prst="roundRect">
            <a:avLst>
              <a:gd name="adj" fmla="val 7022"/>
            </a:avLst>
          </a:prstGeom>
          <a:solidFill>
            <a:schemeClr val="bg1">
              <a:lumMod val="95000"/>
            </a:schemeClr>
          </a:solidFill>
          <a:ln w="9525">
            <a:solidFill>
              <a:srgbClr val="2425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227F5A05-CB25-12F9-3876-59653E06F414}"/>
              </a:ext>
            </a:extLst>
          </p:cNvPr>
          <p:cNvSpPr/>
          <p:nvPr/>
        </p:nvSpPr>
        <p:spPr>
          <a:xfrm>
            <a:off x="608542" y="4946650"/>
            <a:ext cx="1194858" cy="1507067"/>
          </a:xfrm>
          <a:prstGeom prst="roundRect">
            <a:avLst>
              <a:gd name="adj" fmla="val 7436"/>
            </a:avLst>
          </a:prstGeom>
          <a:solidFill>
            <a:srgbClr val="24255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Benefits</a:t>
            </a:r>
            <a:endParaRPr lang="en-IN" b="1"/>
          </a:p>
        </p:txBody>
      </p:sp>
      <p:sp>
        <p:nvSpPr>
          <p:cNvPr id="31" name="TextBox 30">
            <a:extLst>
              <a:ext uri="{FF2B5EF4-FFF2-40B4-BE49-F238E27FC236}">
                <a16:creationId xmlns:a16="http://schemas.microsoft.com/office/drawing/2014/main" id="{B4793D0C-E4E0-2FD5-FAD8-11D42DB58051}"/>
              </a:ext>
            </a:extLst>
          </p:cNvPr>
          <p:cNvSpPr txBox="1"/>
          <p:nvPr/>
        </p:nvSpPr>
        <p:spPr>
          <a:xfrm>
            <a:off x="2895601" y="5327133"/>
            <a:ext cx="2523066" cy="646331"/>
          </a:xfrm>
          <a:prstGeom prst="rect">
            <a:avLst/>
          </a:prstGeom>
          <a:noFill/>
        </p:spPr>
        <p:txBody>
          <a:bodyPr wrap="square">
            <a:spAutoFit/>
          </a:bodyPr>
          <a:lstStyle/>
          <a:p>
            <a:r>
              <a:rPr lang="en-US"/>
              <a:t>Enhanced Transparency</a:t>
            </a:r>
          </a:p>
        </p:txBody>
      </p:sp>
      <p:sp>
        <p:nvSpPr>
          <p:cNvPr id="32" name="TextBox 31">
            <a:extLst>
              <a:ext uri="{FF2B5EF4-FFF2-40B4-BE49-F238E27FC236}">
                <a16:creationId xmlns:a16="http://schemas.microsoft.com/office/drawing/2014/main" id="{E37C1EEC-7371-E45A-E868-3CD6AFD615C7}"/>
              </a:ext>
            </a:extLst>
          </p:cNvPr>
          <p:cNvSpPr txBox="1"/>
          <p:nvPr/>
        </p:nvSpPr>
        <p:spPr>
          <a:xfrm>
            <a:off x="6011334" y="5327133"/>
            <a:ext cx="2252133" cy="646331"/>
          </a:xfrm>
          <a:prstGeom prst="rect">
            <a:avLst/>
          </a:prstGeom>
          <a:noFill/>
        </p:spPr>
        <p:txBody>
          <a:bodyPr wrap="square">
            <a:spAutoFit/>
          </a:bodyPr>
          <a:lstStyle/>
          <a:p>
            <a:r>
              <a:rPr lang="en-US"/>
              <a:t>Empowered Decision Making</a:t>
            </a:r>
          </a:p>
        </p:txBody>
      </p:sp>
      <p:sp>
        <p:nvSpPr>
          <p:cNvPr id="33" name="TextBox 32">
            <a:extLst>
              <a:ext uri="{FF2B5EF4-FFF2-40B4-BE49-F238E27FC236}">
                <a16:creationId xmlns:a16="http://schemas.microsoft.com/office/drawing/2014/main" id="{C6613FEF-330A-B347-7DDE-1E4B2F89E9A0}"/>
              </a:ext>
            </a:extLst>
          </p:cNvPr>
          <p:cNvSpPr txBox="1"/>
          <p:nvPr/>
        </p:nvSpPr>
        <p:spPr>
          <a:xfrm>
            <a:off x="9296400" y="5327133"/>
            <a:ext cx="2082800" cy="646331"/>
          </a:xfrm>
          <a:prstGeom prst="rect">
            <a:avLst/>
          </a:prstGeom>
          <a:noFill/>
        </p:spPr>
        <p:txBody>
          <a:bodyPr wrap="square">
            <a:spAutoFit/>
          </a:bodyPr>
          <a:lstStyle/>
          <a:p>
            <a:r>
              <a:rPr lang="en-US"/>
              <a:t>Improved Performance</a:t>
            </a:r>
          </a:p>
        </p:txBody>
      </p:sp>
      <p:pic>
        <p:nvPicPr>
          <p:cNvPr id="38" name="Graphic 37">
            <a:extLst>
              <a:ext uri="{FF2B5EF4-FFF2-40B4-BE49-F238E27FC236}">
                <a16:creationId xmlns:a16="http://schemas.microsoft.com/office/drawing/2014/main" id="{3FAF3FD6-7593-40EA-AAD2-123A558E14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2324" y="5417262"/>
            <a:ext cx="459663" cy="459663"/>
          </a:xfrm>
          <a:prstGeom prst="rect">
            <a:avLst/>
          </a:prstGeom>
        </p:spPr>
      </p:pic>
      <p:pic>
        <p:nvPicPr>
          <p:cNvPr id="40" name="Graphic 39">
            <a:extLst>
              <a:ext uri="{FF2B5EF4-FFF2-40B4-BE49-F238E27FC236}">
                <a16:creationId xmlns:a16="http://schemas.microsoft.com/office/drawing/2014/main" id="{B30C6CC5-E945-1337-10A4-DD4656875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3372" y="5354727"/>
            <a:ext cx="505701" cy="505701"/>
          </a:xfrm>
          <a:prstGeom prst="rect">
            <a:avLst/>
          </a:prstGeom>
        </p:spPr>
      </p:pic>
      <p:pic>
        <p:nvPicPr>
          <p:cNvPr id="42" name="Graphic 41">
            <a:extLst>
              <a:ext uri="{FF2B5EF4-FFF2-40B4-BE49-F238E27FC236}">
                <a16:creationId xmlns:a16="http://schemas.microsoft.com/office/drawing/2014/main" id="{520D1155-824B-40DC-4F7E-A401B51AC3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39201" y="5417184"/>
            <a:ext cx="470382" cy="470382"/>
          </a:xfrm>
          <a:prstGeom prst="rect">
            <a:avLst/>
          </a:prstGeom>
        </p:spPr>
      </p:pic>
      <p:pic>
        <p:nvPicPr>
          <p:cNvPr id="44" name="Graphic 43">
            <a:extLst>
              <a:ext uri="{FF2B5EF4-FFF2-40B4-BE49-F238E27FC236}">
                <a16:creationId xmlns:a16="http://schemas.microsoft.com/office/drawing/2014/main" id="{14B964A1-681F-F14C-CC92-6D2C5A65D3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27625" y="1956884"/>
            <a:ext cx="447039" cy="520252"/>
          </a:xfrm>
          <a:prstGeom prst="rect">
            <a:avLst/>
          </a:prstGeom>
        </p:spPr>
      </p:pic>
      <p:pic>
        <p:nvPicPr>
          <p:cNvPr id="46" name="Graphic 45">
            <a:extLst>
              <a:ext uri="{FF2B5EF4-FFF2-40B4-BE49-F238E27FC236}">
                <a16:creationId xmlns:a16="http://schemas.microsoft.com/office/drawing/2014/main" id="{048EA3A4-89B4-6C16-D9E3-AA819D04FA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27625" y="2813051"/>
            <a:ext cx="422521" cy="422521"/>
          </a:xfrm>
          <a:prstGeom prst="rect">
            <a:avLst/>
          </a:prstGeom>
        </p:spPr>
      </p:pic>
      <p:pic>
        <p:nvPicPr>
          <p:cNvPr id="48" name="Graphic 47">
            <a:extLst>
              <a:ext uri="{FF2B5EF4-FFF2-40B4-BE49-F238E27FC236}">
                <a16:creationId xmlns:a16="http://schemas.microsoft.com/office/drawing/2014/main" id="{5351A1DA-EF95-BF47-F4DE-5F16C5D3EB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27625" y="3733800"/>
            <a:ext cx="583687" cy="444500"/>
          </a:xfrm>
          <a:prstGeom prst="rect">
            <a:avLst/>
          </a:prstGeom>
        </p:spPr>
      </p:pic>
      <p:pic>
        <p:nvPicPr>
          <p:cNvPr id="50" name="Graphic 49">
            <a:extLst>
              <a:ext uri="{FF2B5EF4-FFF2-40B4-BE49-F238E27FC236}">
                <a16:creationId xmlns:a16="http://schemas.microsoft.com/office/drawing/2014/main" id="{69BFB7E5-676F-36D4-35A3-95C2E36CD45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5348" y="2067668"/>
            <a:ext cx="383433" cy="383433"/>
          </a:xfrm>
          <a:prstGeom prst="rect">
            <a:avLst/>
          </a:prstGeom>
        </p:spPr>
      </p:pic>
      <p:pic>
        <p:nvPicPr>
          <p:cNvPr id="52" name="Graphic 51">
            <a:extLst>
              <a:ext uri="{FF2B5EF4-FFF2-40B4-BE49-F238E27FC236}">
                <a16:creationId xmlns:a16="http://schemas.microsoft.com/office/drawing/2014/main" id="{BB543DC7-B82D-2E8C-B0F8-D7FC87A1E7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5488" y="2673144"/>
            <a:ext cx="345529" cy="355957"/>
          </a:xfrm>
          <a:prstGeom prst="rect">
            <a:avLst/>
          </a:prstGeom>
        </p:spPr>
      </p:pic>
      <p:pic>
        <p:nvPicPr>
          <p:cNvPr id="53" name="Graphic 52">
            <a:extLst>
              <a:ext uri="{FF2B5EF4-FFF2-40B4-BE49-F238E27FC236}">
                <a16:creationId xmlns:a16="http://schemas.microsoft.com/office/drawing/2014/main" id="{38689DDC-BF1F-B015-D09D-E7BF413802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7593" y="3294748"/>
            <a:ext cx="367158" cy="367158"/>
          </a:xfrm>
          <a:prstGeom prst="rect">
            <a:avLst/>
          </a:prstGeom>
        </p:spPr>
      </p:pic>
      <p:pic>
        <p:nvPicPr>
          <p:cNvPr id="55" name="Graphic 54">
            <a:extLst>
              <a:ext uri="{FF2B5EF4-FFF2-40B4-BE49-F238E27FC236}">
                <a16:creationId xmlns:a16="http://schemas.microsoft.com/office/drawing/2014/main" id="{45A25284-CFEB-9818-BB13-D0A489151D6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37332" y="4010026"/>
            <a:ext cx="403224" cy="403224"/>
          </a:xfrm>
          <a:prstGeom prst="rect">
            <a:avLst/>
          </a:prstGeom>
        </p:spPr>
      </p:pic>
    </p:spTree>
    <p:extLst>
      <p:ext uri="{BB962C8B-B14F-4D97-AF65-F5344CB8AC3E}">
        <p14:creationId xmlns:p14="http://schemas.microsoft.com/office/powerpoint/2010/main" val="264676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27EFE-D172-DCCB-8615-2F78B19DB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451A9-52F9-4AA2-9586-26F69541D2CA}"/>
              </a:ext>
            </a:extLst>
          </p:cNvPr>
          <p:cNvSpPr>
            <a:spLocks noGrp="1"/>
          </p:cNvSpPr>
          <p:nvPr>
            <p:ph type="title"/>
          </p:nvPr>
        </p:nvSpPr>
        <p:spPr>
          <a:xfrm>
            <a:off x="592668" y="257992"/>
            <a:ext cx="9820062" cy="559260"/>
          </a:xfrm>
        </p:spPr>
        <p:txBody>
          <a:bodyPr>
            <a:noAutofit/>
          </a:bodyPr>
          <a:lstStyle/>
          <a:p>
            <a:r>
              <a:rPr lang="en-US" b="1"/>
              <a:t>AI-Driven Performance Insights</a:t>
            </a:r>
            <a:endParaRPr lang="en-US"/>
          </a:p>
        </p:txBody>
      </p:sp>
      <p:sp>
        <p:nvSpPr>
          <p:cNvPr id="18" name="Rectangle 17">
            <a:extLst>
              <a:ext uri="{FF2B5EF4-FFF2-40B4-BE49-F238E27FC236}">
                <a16:creationId xmlns:a16="http://schemas.microsoft.com/office/drawing/2014/main" id="{710312B1-6004-4465-1D04-18496E52D33F}"/>
              </a:ext>
            </a:extLst>
          </p:cNvPr>
          <p:cNvSpPr/>
          <p:nvPr/>
        </p:nvSpPr>
        <p:spPr>
          <a:xfrm>
            <a:off x="478520" y="951223"/>
            <a:ext cx="7111893" cy="845682"/>
          </a:xfrm>
          <a:prstGeom prst="rect">
            <a:avLst/>
          </a:prstGeom>
          <a:solidFill>
            <a:srgbClr val="002E87"/>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91440" rIns="91440" b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Poppins"/>
                <a:ea typeface="+mn-ea"/>
                <a:cs typeface="Calibri"/>
              </a:rPr>
              <a:t>Business Context:</a:t>
            </a:r>
            <a:r>
              <a:rPr kumimoji="0" lang="en-US" sz="1000" b="0" i="0" u="none" strike="noStrike" kern="1200" cap="none" spc="0" normalizeH="0" baseline="0" noProof="0">
                <a:ln>
                  <a:noFill/>
                </a:ln>
                <a:solidFill>
                  <a:prstClr val="white"/>
                </a:solidFill>
                <a:effectLst/>
                <a:uLnTx/>
                <a:uFillTx/>
                <a:latin typeface="Poppins"/>
                <a:ea typeface="+mn-ea"/>
                <a:cs typeface="Calibri"/>
              </a:rPr>
              <a:t> </a:t>
            </a:r>
            <a:r>
              <a:rPr kumimoji="0" lang="en-US" sz="1000" b="0" i="0" u="none" strike="noStrike" kern="1200" cap="none" spc="0" normalizeH="0" baseline="0" noProof="0">
                <a:ln>
                  <a:noFill/>
                </a:ln>
                <a:solidFill>
                  <a:prstClr val="white"/>
                </a:solidFill>
                <a:effectLst/>
                <a:uLnTx/>
                <a:uFillTx/>
                <a:latin typeface="Poppins"/>
                <a:ea typeface="+mn-lt"/>
                <a:cs typeface="Poppins"/>
              </a:rPr>
              <a:t>A global partner network sought to transform its traditional partner scorecard system into an intelligent, explainable insights engine. The objective was to enable thousands of partners across regions to access transparent, actionable, and predictive performance intelligence, and reduce dependency on manual dashboards or support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Poppins "/>
              <a:ea typeface="+mn-ea"/>
              <a:cs typeface="Calibri" panose="020F0502020204030204" pitchFamily="34" charset="0"/>
            </a:endParaRPr>
          </a:p>
        </p:txBody>
      </p:sp>
      <p:sp>
        <p:nvSpPr>
          <p:cNvPr id="19" name="Rectangle 18">
            <a:extLst>
              <a:ext uri="{FF2B5EF4-FFF2-40B4-BE49-F238E27FC236}">
                <a16:creationId xmlns:a16="http://schemas.microsoft.com/office/drawing/2014/main" id="{6A7BC4F1-4EB3-1B35-D1C6-96614134A539}"/>
              </a:ext>
            </a:extLst>
          </p:cNvPr>
          <p:cNvSpPr/>
          <p:nvPr/>
        </p:nvSpPr>
        <p:spPr bwMode="auto">
          <a:xfrm>
            <a:off x="7986181" y="1311935"/>
            <a:ext cx="3913129" cy="2908930"/>
          </a:xfrm>
          <a:prstGeom prst="rect">
            <a:avLst/>
          </a:prstGeom>
          <a:solidFill>
            <a:schemeClr val="bg1">
              <a:lumMod val="95000"/>
            </a:schemeClr>
          </a:solidFill>
          <a:ln w="9525">
            <a:noFill/>
            <a:round/>
            <a:headEnd/>
            <a:tailEnd/>
          </a:ln>
          <a:effectLst/>
        </p:spPr>
        <p:txBody>
          <a:bodyPr vert="horz" wrap="square" lIns="731520" tIns="274320" rIns="91440" bIns="45720" numCol="1" rtlCol="0"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2060"/>
                </a:solidFill>
                <a:effectLst/>
                <a:uLnTx/>
                <a:uFillTx/>
                <a:latin typeface="Poppins"/>
                <a:ea typeface="+mn-lt"/>
                <a:cs typeface="Poppins"/>
              </a:rPr>
              <a:t>Common queries about metrics and scores were handled by the AI assistant, freeing up analysts and partner managers.</a:t>
            </a:r>
            <a:endParaRPr kumimoji="0" lang="en-US" sz="10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10000"/>
              </a:lnSpc>
              <a:spcBef>
                <a:spcPts val="0"/>
              </a:spcBef>
              <a:spcAft>
                <a:spcPts val="1800"/>
              </a:spcAft>
              <a:buClrTx/>
              <a:buSzTx/>
              <a:buFontTx/>
              <a:buNone/>
              <a:tabLst/>
              <a:defRPr/>
            </a:pPr>
            <a:r>
              <a:rPr kumimoji="0" lang="en-US" sz="1000" b="0" i="0" u="none" strike="noStrike" kern="0" cap="none" spc="0" normalizeH="0" baseline="0" noProof="0">
                <a:ln>
                  <a:noFill/>
                </a:ln>
                <a:solidFill>
                  <a:srgbClr val="002060"/>
                </a:solidFill>
                <a:effectLst/>
                <a:uLnTx/>
                <a:uFillTx/>
                <a:latin typeface="Poppins"/>
                <a:ea typeface="+mn-lt"/>
                <a:cs typeface="Poppins"/>
              </a:rPr>
              <a:t>Reduced reliance on field teams and boosting self-service.</a:t>
            </a:r>
            <a:endParaRPr kumimoji="0" lang="en-US" sz="10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2060"/>
                </a:solidFill>
                <a:effectLst/>
                <a:uLnTx/>
                <a:uFillTx/>
                <a:latin typeface="Poppins"/>
                <a:ea typeface="+mn-lt"/>
                <a:cs typeface="Poppins"/>
              </a:rPr>
              <a:t>Explainable insights and scenario modeling enabled partners to act on data without delays or interpretation gaps.</a:t>
            </a: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2060"/>
              </a:solidFill>
              <a:effectLst/>
              <a:uLnTx/>
              <a:uFillTx/>
              <a:latin typeface="Poppins"/>
              <a:ea typeface="+mn-lt"/>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2060"/>
                </a:solidFill>
                <a:effectLst/>
                <a:uLnTx/>
                <a:uFillTx/>
                <a:latin typeface="Poppins"/>
                <a:ea typeface="+mn-lt"/>
                <a:cs typeface="Poppins"/>
              </a:rPr>
              <a:t>Contextual nudges and personalized suggestions led to increased execution of growth-driving activities by partners.</a:t>
            </a:r>
            <a:endParaRPr kumimoji="0" lang="en-US" sz="1000" b="0" i="0" u="none" strike="noStrike" kern="1200" cap="none" spc="0" normalizeH="0" baseline="0" noProof="0">
              <a:ln>
                <a:noFill/>
              </a:ln>
              <a:solidFill>
                <a:prstClr val="black"/>
              </a:solidFill>
              <a:effectLst/>
              <a:uLnTx/>
              <a:uFillTx/>
              <a:latin typeface="Poppins"/>
              <a:ea typeface="+mn-ea"/>
              <a:cs typeface="Poppins"/>
            </a:endParaRPr>
          </a:p>
          <a:p>
            <a:pPr marL="285750" marR="0" lvl="0" indent="-285750" algn="l" defTabSz="1218987" rtl="0" eaLnBrk="1" fontAlgn="auto" latinLnBrk="0" hangingPunct="1">
              <a:lnSpc>
                <a:spcPct val="100000"/>
              </a:lnSpc>
              <a:spcBef>
                <a:spcPts val="0"/>
              </a:spcBef>
              <a:spcAft>
                <a:spcPts val="0"/>
              </a:spcAft>
              <a:buClrTx/>
              <a:buSzTx/>
              <a:buFont typeface="Arial"/>
              <a:buChar char="•"/>
              <a:tabLst/>
              <a:defRPr/>
            </a:pPr>
            <a:endParaRPr kumimoji="0" lang="en-US" sz="1000" b="0" i="0" u="none" strike="noStrike" kern="1200" cap="none" spc="0" normalizeH="0" baseline="0" noProof="0">
              <a:ln>
                <a:noFill/>
              </a:ln>
              <a:solidFill>
                <a:prstClr val="black"/>
              </a:solidFill>
              <a:effectLst/>
              <a:uLnTx/>
              <a:uFillTx/>
              <a:latin typeface="Poppins"/>
              <a:ea typeface="+mn-ea"/>
              <a:cs typeface="Poppin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2060"/>
              </a:solidFill>
              <a:effectLst/>
              <a:uLnTx/>
              <a:uFillTx/>
              <a:latin typeface="Poppins"/>
              <a:ea typeface="ＭＳ Ｐゴシック"/>
              <a:cs typeface="Poppins"/>
            </a:endParaRPr>
          </a:p>
        </p:txBody>
      </p:sp>
      <p:grpSp>
        <p:nvGrpSpPr>
          <p:cNvPr id="20" name="Group 19">
            <a:extLst>
              <a:ext uri="{FF2B5EF4-FFF2-40B4-BE49-F238E27FC236}">
                <a16:creationId xmlns:a16="http://schemas.microsoft.com/office/drawing/2014/main" id="{7A3F2968-1A0C-D941-EE56-BAC0E8AD463C}"/>
              </a:ext>
            </a:extLst>
          </p:cNvPr>
          <p:cNvGrpSpPr/>
          <p:nvPr/>
        </p:nvGrpSpPr>
        <p:grpSpPr>
          <a:xfrm>
            <a:off x="7744415" y="951223"/>
            <a:ext cx="2979921" cy="658812"/>
            <a:chOff x="7555266" y="1214168"/>
            <a:chExt cx="2979921" cy="658812"/>
          </a:xfrm>
        </p:grpSpPr>
        <p:sp>
          <p:nvSpPr>
            <p:cNvPr id="23" name="Right Triangle 22">
              <a:extLst>
                <a:ext uri="{FF2B5EF4-FFF2-40B4-BE49-F238E27FC236}">
                  <a16:creationId xmlns:a16="http://schemas.microsoft.com/office/drawing/2014/main" id="{A31E67BB-BAD1-4F21-6235-F22C4CCB0067}"/>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ight Triangle 26">
              <a:extLst>
                <a:ext uri="{FF2B5EF4-FFF2-40B4-BE49-F238E27FC236}">
                  <a16:creationId xmlns:a16="http://schemas.microsoft.com/office/drawing/2014/main" id="{33DE1A23-0AF3-B4B5-A19B-89F02129149E}"/>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6BFCF70-2B71-CBAA-CFBC-488489C7114F}"/>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a:ea typeface="+mn-ea"/>
                  <a:cs typeface="+mn-cs"/>
                </a:rPr>
                <a:t> Value Delivered</a:t>
              </a:r>
              <a:endParaRPr kumimoji="0" lang="en-US" sz="1400" b="1" i="0" u="none" strike="noStrike" kern="1200" cap="none" spc="0" normalizeH="0" baseline="0" noProof="0">
                <a:ln>
                  <a:noFill/>
                </a:ln>
                <a:solidFill>
                  <a:prstClr val="white"/>
                </a:solidFill>
                <a:effectLst/>
                <a:uLnTx/>
                <a:uFillTx/>
                <a:latin typeface="Poppins"/>
                <a:ea typeface="+mn-ea"/>
                <a:cs typeface="+mn-cs"/>
              </a:endParaRPr>
            </a:p>
          </p:txBody>
        </p:sp>
      </p:grpSp>
      <p:sp>
        <p:nvSpPr>
          <p:cNvPr id="29" name="Rectangle 28">
            <a:extLst>
              <a:ext uri="{FF2B5EF4-FFF2-40B4-BE49-F238E27FC236}">
                <a16:creationId xmlns:a16="http://schemas.microsoft.com/office/drawing/2014/main" id="{9E95CAF1-2255-C577-2F82-CB0DD3408FAB}"/>
              </a:ext>
            </a:extLst>
          </p:cNvPr>
          <p:cNvSpPr/>
          <p:nvPr/>
        </p:nvSpPr>
        <p:spPr bwMode="auto">
          <a:xfrm>
            <a:off x="7986180" y="4739338"/>
            <a:ext cx="3913129" cy="1689542"/>
          </a:xfrm>
          <a:prstGeom prst="rect">
            <a:avLst/>
          </a:prstGeom>
          <a:solidFill>
            <a:schemeClr val="bg1">
              <a:lumMod val="95000"/>
            </a:schemeClr>
          </a:solidFill>
          <a:ln w="9525">
            <a:noFill/>
            <a:round/>
            <a:headEnd/>
            <a:tailEn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C0D10C48-0ED6-87D2-59F2-8707D835F855}"/>
              </a:ext>
            </a:extLst>
          </p:cNvPr>
          <p:cNvGrpSpPr/>
          <p:nvPr/>
        </p:nvGrpSpPr>
        <p:grpSpPr>
          <a:xfrm>
            <a:off x="7737324" y="4356976"/>
            <a:ext cx="2979921" cy="658812"/>
            <a:chOff x="7555266" y="1214168"/>
            <a:chExt cx="2979921" cy="658812"/>
          </a:xfrm>
        </p:grpSpPr>
        <p:sp>
          <p:nvSpPr>
            <p:cNvPr id="37" name="Right Triangle 36">
              <a:extLst>
                <a:ext uri="{FF2B5EF4-FFF2-40B4-BE49-F238E27FC236}">
                  <a16:creationId xmlns:a16="http://schemas.microsoft.com/office/drawing/2014/main" id="{3E49642E-E3B6-5C1A-AB0C-212264CB73BB}"/>
                </a:ext>
              </a:extLst>
            </p:cNvPr>
            <p:cNvSpPr/>
            <p:nvPr/>
          </p:nvSpPr>
          <p:spPr bwMode="auto">
            <a:xfrm>
              <a:off x="10287623" y="1224031"/>
              <a:ext cx="247564" cy="350848"/>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ight Triangle 41">
              <a:extLst>
                <a:ext uri="{FF2B5EF4-FFF2-40B4-BE49-F238E27FC236}">
                  <a16:creationId xmlns:a16="http://schemas.microsoft.com/office/drawing/2014/main" id="{E588E94D-3DDA-BECC-A982-0CD52A924635}"/>
                </a:ext>
              </a:extLst>
            </p:cNvPr>
            <p:cNvSpPr/>
            <p:nvPr/>
          </p:nvSpPr>
          <p:spPr bwMode="auto">
            <a:xfrm rot="10800000">
              <a:off x="7555266" y="1683704"/>
              <a:ext cx="247564" cy="189276"/>
            </a:xfrm>
            <a:prstGeom prst="rtTriangle">
              <a:avLst/>
            </a:prstGeom>
            <a:solidFill>
              <a:srgbClr val="288886"/>
            </a:solidFill>
            <a:ln w="9525">
              <a:noFill/>
              <a:round/>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4055A39-4758-D822-CA60-57B6809A4C39}"/>
                </a:ext>
              </a:extLst>
            </p:cNvPr>
            <p:cNvSpPr/>
            <p:nvPr/>
          </p:nvSpPr>
          <p:spPr bwMode="auto">
            <a:xfrm>
              <a:off x="7555266" y="1214168"/>
              <a:ext cx="2732357" cy="469537"/>
            </a:xfrm>
            <a:prstGeom prst="rect">
              <a:avLst/>
            </a:prstGeom>
            <a:solidFill>
              <a:srgbClr val="39C1BF"/>
            </a:solidFill>
            <a:ln w="9525">
              <a:noFill/>
              <a:round/>
              <a:headEnd/>
              <a:tailEn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Poppins "/>
                  <a:ea typeface="+mn-ea"/>
                  <a:cs typeface="+mn-cs"/>
                </a:rPr>
                <a:t>Technology Stack </a:t>
              </a:r>
            </a:p>
          </p:txBody>
        </p:sp>
      </p:grpSp>
      <p:sp>
        <p:nvSpPr>
          <p:cNvPr id="44" name="Rectangle 43">
            <a:extLst>
              <a:ext uri="{FF2B5EF4-FFF2-40B4-BE49-F238E27FC236}">
                <a16:creationId xmlns:a16="http://schemas.microsoft.com/office/drawing/2014/main" id="{F456241A-EC70-D7E7-D7BF-A3140E6A576C}"/>
              </a:ext>
            </a:extLst>
          </p:cNvPr>
          <p:cNvSpPr/>
          <p:nvPr/>
        </p:nvSpPr>
        <p:spPr>
          <a:xfrm>
            <a:off x="4085266" y="2633274"/>
            <a:ext cx="3505051" cy="379560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Deployed AI models to translate complex, region-specific metric definitions into clear, consistent natural language explanations for both internal teams and partners.</a:t>
            </a:r>
            <a:endParaRPr kumimoji="0" lang="en-US" sz="1800" b="0" i="0" u="none" strike="noStrike" kern="1200" cap="none" spc="0" normalizeH="0" baseline="0" noProof="0">
              <a:ln>
                <a:noFill/>
              </a:ln>
              <a:solidFill>
                <a:prstClr val="black"/>
              </a:solidFill>
              <a:effectLst/>
              <a:uLnTx/>
              <a:uFillTx/>
              <a:latin typeface="Poppins"/>
              <a:ea typeface="+mn-lt"/>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Built a Looker-based analytics portal with drill-downs, guided metric breakdowns, and embedded explanations to reduce analyst dependency.</a:t>
            </a:r>
            <a:endParaRPr kumimoji="0" lang="en-US" sz="1800" b="0" i="0" u="none" strike="noStrike" kern="1200" cap="none" spc="0" normalizeH="0" baseline="0" noProof="0">
              <a:ln>
                <a:noFill/>
              </a:ln>
              <a:solidFill>
                <a:prstClr val="black"/>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Integrated a Gemini-powered chat interface within dashboards to answer questions like “Why did my score drop?” or “How is my conversion rate calculated?”</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Implemented a Retrieval-Augmented Generation engine to deliver contextual next-best actions tailored to each partner’s performance, vertical, and goals.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Enabled partners to simulate changes (e.g., increase deal size, reduce sales cycle) and instantly see projected impact on KPIs.</a:t>
            </a:r>
            <a:endParaRPr kumimoji="0" lang="en-US" sz="1000" b="0" i="0" u="none" strike="noStrike" kern="1200" cap="none" spc="0" normalizeH="0" baseline="0" noProof="0">
              <a:ln>
                <a:noFill/>
              </a:ln>
              <a:solidFill>
                <a:prstClr val="black"/>
              </a:solidFill>
              <a:effectLst/>
              <a:uLnTx/>
              <a:uFillTx/>
              <a:latin typeface="Poppins"/>
              <a:ea typeface="Calibri" panose="020F0502020204030204" pitchFamily="34" charset="0"/>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Poppins"/>
                <a:ea typeface="+mn-lt"/>
                <a:cs typeface="Poppins"/>
              </a:rPr>
              <a:t>Enabled region-specific customizations (language, fiscal year, currency) while maintaining a single, AI-driven performance framework across global markets.</a:t>
            </a:r>
          </a:p>
        </p:txBody>
      </p:sp>
      <p:sp>
        <p:nvSpPr>
          <p:cNvPr id="45" name="Rectangle 44">
            <a:extLst>
              <a:ext uri="{FF2B5EF4-FFF2-40B4-BE49-F238E27FC236}">
                <a16:creationId xmlns:a16="http://schemas.microsoft.com/office/drawing/2014/main" id="{0F22273D-9CC4-8778-0BF1-0EEA2CF483CE}"/>
              </a:ext>
            </a:extLst>
          </p:cNvPr>
          <p:cNvSpPr/>
          <p:nvPr/>
        </p:nvSpPr>
        <p:spPr>
          <a:xfrm>
            <a:off x="455084" y="2633272"/>
            <a:ext cx="3505147" cy="3795606"/>
          </a:xfrm>
          <a:prstGeom prst="rect">
            <a:avLst/>
          </a:prstGeom>
          <a:solidFill>
            <a:srgbClr val="F1F4F9"/>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lt"/>
                <a:cs typeface="Poppins"/>
              </a:rPr>
              <a:t>Metrics were calculated differently across regions and tools, often hardcoded in spreadsheets or SQL scripts, causing confusion and misalignment.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ea"/>
                <a:cs typeface="+mn-cs"/>
              </a:rPr>
              <a:t>Partners and internal teams lacked clarity on what actions were impacting scores — dashboards showed what changed, not why.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ea"/>
                <a:cs typeface="+mn-cs"/>
              </a:rPr>
              <a:t>Every metric explanation, performance deep-dive, or QBR preparation required analyst involvement, slowing down decision-making.</a:t>
            </a:r>
            <a:endParaRPr kumimoji="0" lang="en-US" sz="1000" b="0" i="0" u="none" strike="noStrike" kern="1200" cap="none" spc="0" normalizeH="0" baseline="0" noProof="0" dirty="0">
              <a:ln>
                <a:noFill/>
              </a:ln>
              <a:solidFill>
                <a:prstClr val="black"/>
              </a:solidFill>
              <a:effectLst/>
              <a:uLnTx/>
              <a:uFillTx/>
              <a:latin typeface="Poppins"/>
              <a:ea typeface="+mn-ea"/>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ea"/>
                <a:cs typeface="+mn-cs"/>
              </a:rPr>
              <a:t>BI tools offered rigid reports with fixed filters and no drill-downs, scenario modeling, or ability to explore data intuitively.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ea"/>
                <a:cs typeface="+mn-cs"/>
              </a:rPr>
              <a:t>Partners found dashboards too technical or generic, leading to poor adoption and over-reliance on field teams for interpretation.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dirty="0">
                <a:ln>
                  <a:noFill/>
                </a:ln>
                <a:solidFill>
                  <a:prstClr val="black"/>
                </a:solidFill>
                <a:effectLst/>
                <a:uLnTx/>
                <a:uFillTx/>
                <a:latin typeface="Poppins"/>
                <a:ea typeface="+mn-ea"/>
                <a:cs typeface="+mn-cs"/>
              </a:rPr>
              <a:t>Adapting dashboards for regional differences (language, currency, fiscal years, KPIs) required manual effort, delaying rollouts and increasing support costs.</a:t>
            </a:r>
            <a:endParaRPr kumimoji="0" lang="en-US" sz="1000" b="0" i="0" u="none" strike="noStrike" kern="1200" cap="none" spc="0" normalizeH="0" baseline="0" noProof="0" dirty="0">
              <a:ln>
                <a:noFill/>
              </a:ln>
              <a:solidFill>
                <a:prstClr val="black"/>
              </a:solidFill>
              <a:effectLst/>
              <a:uLnTx/>
              <a:uFillTx/>
              <a:latin typeface="Poppins"/>
              <a:ea typeface="+mn-ea"/>
              <a:cs typeface="Poppins"/>
            </a:endParaRPr>
          </a:p>
        </p:txBody>
      </p:sp>
      <p:grpSp>
        <p:nvGrpSpPr>
          <p:cNvPr id="47" name="Group 46">
            <a:extLst>
              <a:ext uri="{FF2B5EF4-FFF2-40B4-BE49-F238E27FC236}">
                <a16:creationId xmlns:a16="http://schemas.microsoft.com/office/drawing/2014/main" id="{8837EAA3-D149-87E5-88D8-9105CEE10ED1}"/>
              </a:ext>
            </a:extLst>
          </p:cNvPr>
          <p:cNvGrpSpPr/>
          <p:nvPr/>
        </p:nvGrpSpPr>
        <p:grpSpPr>
          <a:xfrm>
            <a:off x="454840" y="2060559"/>
            <a:ext cx="3505147" cy="506676"/>
            <a:chOff x="377675" y="2790487"/>
            <a:chExt cx="3075565" cy="506676"/>
          </a:xfrm>
        </p:grpSpPr>
        <p:sp>
          <p:nvSpPr>
            <p:cNvPr id="48" name="Pentagon 43">
              <a:extLst>
                <a:ext uri="{FF2B5EF4-FFF2-40B4-BE49-F238E27FC236}">
                  <a16:creationId xmlns:a16="http://schemas.microsoft.com/office/drawing/2014/main" id="{34C079F6-BBEC-DF82-FD58-9F772AAA91D3}"/>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Pentagon 42">
              <a:extLst>
                <a:ext uri="{FF2B5EF4-FFF2-40B4-BE49-F238E27FC236}">
                  <a16:creationId xmlns:a16="http://schemas.microsoft.com/office/drawing/2014/main" id="{86992961-BB8A-D3B7-DF15-1E093A33662C}"/>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Pentagon 40">
              <a:extLst>
                <a:ext uri="{FF2B5EF4-FFF2-40B4-BE49-F238E27FC236}">
                  <a16:creationId xmlns:a16="http://schemas.microsoft.com/office/drawing/2014/main" id="{893FCEB2-546A-F023-A9E5-EA1D0D57B408}"/>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Calibri" panose="020F0502020204030204" pitchFamily="34" charset="0"/>
                </a:rPr>
                <a:t>Challenges</a:t>
              </a:r>
            </a:p>
          </p:txBody>
        </p:sp>
      </p:grpSp>
      <p:grpSp>
        <p:nvGrpSpPr>
          <p:cNvPr id="51" name="Group 50">
            <a:extLst>
              <a:ext uri="{FF2B5EF4-FFF2-40B4-BE49-F238E27FC236}">
                <a16:creationId xmlns:a16="http://schemas.microsoft.com/office/drawing/2014/main" id="{6A66DF2E-9767-B289-5A9A-96BA0664E2CA}"/>
              </a:ext>
            </a:extLst>
          </p:cNvPr>
          <p:cNvGrpSpPr/>
          <p:nvPr/>
        </p:nvGrpSpPr>
        <p:grpSpPr>
          <a:xfrm>
            <a:off x="4085265" y="2092015"/>
            <a:ext cx="3505147" cy="506676"/>
            <a:chOff x="377675" y="2790487"/>
            <a:chExt cx="3075565" cy="506676"/>
          </a:xfrm>
        </p:grpSpPr>
        <p:sp>
          <p:nvSpPr>
            <p:cNvPr id="52" name="Pentagon 43">
              <a:extLst>
                <a:ext uri="{FF2B5EF4-FFF2-40B4-BE49-F238E27FC236}">
                  <a16:creationId xmlns:a16="http://schemas.microsoft.com/office/drawing/2014/main" id="{A5DB9FFD-8CF4-A947-1EA3-8D6331C5AB26}"/>
                </a:ext>
              </a:extLst>
            </p:cNvPr>
            <p:cNvSpPr/>
            <p:nvPr/>
          </p:nvSpPr>
          <p:spPr>
            <a:xfrm>
              <a:off x="559489" y="2790487"/>
              <a:ext cx="2893751" cy="506101"/>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Pentagon 42">
              <a:extLst>
                <a:ext uri="{FF2B5EF4-FFF2-40B4-BE49-F238E27FC236}">
                  <a16:creationId xmlns:a16="http://schemas.microsoft.com/office/drawing/2014/main" id="{0A475B1E-EA6A-29B8-9FC4-C97192BC9B51}"/>
                </a:ext>
              </a:extLst>
            </p:cNvPr>
            <p:cNvSpPr/>
            <p:nvPr/>
          </p:nvSpPr>
          <p:spPr>
            <a:xfrm>
              <a:off x="468582" y="2790775"/>
              <a:ext cx="2893751" cy="506101"/>
            </a:xfrm>
            <a:prstGeom prst="roundRect">
              <a:avLst/>
            </a:prstGeom>
            <a:solidFill>
              <a:srgbClr val="002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Pentagon 40">
              <a:extLst>
                <a:ext uri="{FF2B5EF4-FFF2-40B4-BE49-F238E27FC236}">
                  <a16:creationId xmlns:a16="http://schemas.microsoft.com/office/drawing/2014/main" id="{0AB93BB6-2562-44C6-9170-96BCBDA6DE21}"/>
                </a:ext>
              </a:extLst>
            </p:cNvPr>
            <p:cNvSpPr/>
            <p:nvPr/>
          </p:nvSpPr>
          <p:spPr>
            <a:xfrm>
              <a:off x="377675" y="2791062"/>
              <a:ext cx="2893751" cy="506101"/>
            </a:xfrm>
            <a:prstGeom prst="round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E87"/>
                  </a:solidFill>
                  <a:effectLst/>
                  <a:uLnTx/>
                  <a:uFillTx/>
                  <a:latin typeface="Poppins SemiBold"/>
                  <a:ea typeface="+mn-ea"/>
                  <a:cs typeface="+mn-cs"/>
                </a:rPr>
                <a:t>Solution Implemented</a:t>
              </a:r>
            </a:p>
          </p:txBody>
        </p:sp>
      </p:grpSp>
      <p:pic>
        <p:nvPicPr>
          <p:cNvPr id="56" name="Graphic 55">
            <a:extLst>
              <a:ext uri="{FF2B5EF4-FFF2-40B4-BE49-F238E27FC236}">
                <a16:creationId xmlns:a16="http://schemas.microsoft.com/office/drawing/2014/main" id="{EF1700CC-FDF4-158F-8166-666C7E6CA1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71594" y="1422202"/>
            <a:ext cx="632307" cy="632307"/>
          </a:xfrm>
          <a:prstGeom prst="rect">
            <a:avLst/>
          </a:prstGeom>
        </p:spPr>
      </p:pic>
      <p:pic>
        <p:nvPicPr>
          <p:cNvPr id="57" name="Graphic 56">
            <a:extLst>
              <a:ext uri="{FF2B5EF4-FFF2-40B4-BE49-F238E27FC236}">
                <a16:creationId xmlns:a16="http://schemas.microsoft.com/office/drawing/2014/main" id="{4E91ECA0-16C0-D2BF-13CB-8F75CD5FB5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1593" y="2063043"/>
            <a:ext cx="632308" cy="632308"/>
          </a:xfrm>
          <a:prstGeom prst="rect">
            <a:avLst/>
          </a:prstGeom>
        </p:spPr>
      </p:pic>
      <p:pic>
        <p:nvPicPr>
          <p:cNvPr id="58" name="Graphic 57">
            <a:extLst>
              <a:ext uri="{FF2B5EF4-FFF2-40B4-BE49-F238E27FC236}">
                <a16:creationId xmlns:a16="http://schemas.microsoft.com/office/drawing/2014/main" id="{E7E52252-2AAA-4185-B5C2-42F5BCC47B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71594" y="2739909"/>
            <a:ext cx="632307" cy="632307"/>
          </a:xfrm>
          <a:prstGeom prst="rect">
            <a:avLst/>
          </a:prstGeom>
        </p:spPr>
      </p:pic>
      <p:pic>
        <p:nvPicPr>
          <p:cNvPr id="59" name="Graphic 58">
            <a:extLst>
              <a:ext uri="{FF2B5EF4-FFF2-40B4-BE49-F238E27FC236}">
                <a16:creationId xmlns:a16="http://schemas.microsoft.com/office/drawing/2014/main" id="{93725EC4-6C73-7EE1-0B86-E3C1621C74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9786" y="3413829"/>
            <a:ext cx="634594" cy="634594"/>
          </a:xfrm>
          <a:prstGeom prst="rect">
            <a:avLst/>
          </a:prstGeom>
        </p:spPr>
      </p:pic>
      <p:pic>
        <p:nvPicPr>
          <p:cNvPr id="12" name="Picture 4" descr="SVG icon not parsed correctly? - Support - Discourse Meta">
            <a:extLst>
              <a:ext uri="{FF2B5EF4-FFF2-40B4-BE49-F238E27FC236}">
                <a16:creationId xmlns:a16="http://schemas.microsoft.com/office/drawing/2014/main" id="{A267507D-C6E2-5DEF-4038-F45FF63A29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44607" y="4827834"/>
            <a:ext cx="811549" cy="6602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Download OpenShift Logo in SVG Vector or PNG File Format ...">
            <a:extLst>
              <a:ext uri="{FF2B5EF4-FFF2-40B4-BE49-F238E27FC236}">
                <a16:creationId xmlns:a16="http://schemas.microsoft.com/office/drawing/2014/main" id="{7FA4CFA1-E304-4B07-916D-F113785535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8716" y="5270974"/>
            <a:ext cx="1365072" cy="9100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6" descr="GitHub - containers/podman: Podman: A tool for managing OCI ...">
            <a:extLst>
              <a:ext uri="{FF2B5EF4-FFF2-40B4-BE49-F238E27FC236}">
                <a16:creationId xmlns:a16="http://schemas.microsoft.com/office/drawing/2014/main" id="{C2CEB8A2-022C-2D3F-D71C-B8484787D5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5899" y="4725297"/>
            <a:ext cx="1011272" cy="8235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8" descr="What is an AI agent?">
            <a:extLst>
              <a:ext uri="{FF2B5EF4-FFF2-40B4-BE49-F238E27FC236}">
                <a16:creationId xmlns:a16="http://schemas.microsoft.com/office/drawing/2014/main" id="{B4A865B6-5056-5157-5432-05DF7B0221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37665" y="5676014"/>
            <a:ext cx="1153378" cy="1824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wnload Snowflake Computing Logo in SVG Vector or PNG File Format - Logo .wine">
            <a:extLst>
              <a:ext uri="{FF2B5EF4-FFF2-40B4-BE49-F238E27FC236}">
                <a16:creationId xmlns:a16="http://schemas.microsoft.com/office/drawing/2014/main" id="{9FEF15E0-05F5-D3C3-2FCB-79B41A0F1AD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516423" y="5343957"/>
            <a:ext cx="1304162" cy="8694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DBE3B6E-D07E-C7D3-2512-AE2772862744}"/>
              </a:ext>
            </a:extLst>
          </p:cNvPr>
          <p:cNvPicPr>
            <a:picLocks noChangeAspect="1"/>
          </p:cNvPicPr>
          <p:nvPr/>
        </p:nvPicPr>
        <p:blipFill>
          <a:blip r:embed="rId16"/>
          <a:stretch>
            <a:fillRect/>
          </a:stretch>
        </p:blipFill>
        <p:spPr>
          <a:xfrm>
            <a:off x="9137664" y="6097186"/>
            <a:ext cx="1179129" cy="182467"/>
          </a:xfrm>
          <a:prstGeom prst="rect">
            <a:avLst/>
          </a:prstGeom>
        </p:spPr>
      </p:pic>
      <p:pic>
        <p:nvPicPr>
          <p:cNvPr id="3" name="Picture 2" descr="File:Google Gemini logo.svg - Wikipedia">
            <a:extLst>
              <a:ext uri="{FF2B5EF4-FFF2-40B4-BE49-F238E27FC236}">
                <a16:creationId xmlns:a16="http://schemas.microsoft.com/office/drawing/2014/main" id="{63CD140C-B712-F414-E03C-76AA3356683E}"/>
              </a:ext>
            </a:extLst>
          </p:cNvPr>
          <p:cNvPicPr>
            <a:picLocks noChangeAspect="1"/>
          </p:cNvPicPr>
          <p:nvPr/>
        </p:nvPicPr>
        <p:blipFill>
          <a:blip r:embed="rId17"/>
          <a:stretch>
            <a:fillRect/>
          </a:stretch>
        </p:blipFill>
        <p:spPr>
          <a:xfrm>
            <a:off x="8087458" y="4981016"/>
            <a:ext cx="786912" cy="295660"/>
          </a:xfrm>
          <a:prstGeom prst="rect">
            <a:avLst/>
          </a:prstGeom>
        </p:spPr>
      </p:pic>
    </p:spTree>
    <p:extLst>
      <p:ext uri="{BB962C8B-B14F-4D97-AF65-F5344CB8AC3E}">
        <p14:creationId xmlns:p14="http://schemas.microsoft.com/office/powerpoint/2010/main" val="2426003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1">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172</TotalTime>
  <Words>4316</Words>
  <Application>Microsoft Office PowerPoint</Application>
  <PresentationFormat>Widescreen</PresentationFormat>
  <Paragraphs>340</Paragraphs>
  <Slides>15</Slides>
  <Notes>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Aptos</vt:lpstr>
      <vt:lpstr>Aptos Display</vt:lpstr>
      <vt:lpstr>Arial</vt:lpstr>
      <vt:lpstr>Calibri</vt:lpstr>
      <vt:lpstr>Gotham</vt:lpstr>
      <vt:lpstr>Poppins</vt:lpstr>
      <vt:lpstr>Poppins </vt:lpstr>
      <vt:lpstr>Poppins SemiBold</vt:lpstr>
      <vt:lpstr>Wingdings</vt:lpstr>
      <vt:lpstr>1_Office Theme</vt:lpstr>
      <vt:lpstr>5_Office Theme</vt:lpstr>
      <vt:lpstr>2_Office Theme</vt:lpstr>
      <vt:lpstr>12_Office Theme</vt:lpstr>
      <vt:lpstr>PowerPoint Presentation</vt:lpstr>
      <vt:lpstr>AI-Powered Insights Generation</vt:lpstr>
      <vt:lpstr>AI-Powered Incident Resolution System</vt:lpstr>
      <vt:lpstr>Gen AI-Based Sales Co-Pilot Chatbot</vt:lpstr>
      <vt:lpstr>AI-Powered Automated Data Capture &amp; Entry</vt:lpstr>
      <vt:lpstr>Mini Case Studies: Enterprise AI Capabilities Delivered</vt:lpstr>
      <vt:lpstr>PowerPoint Presentation</vt:lpstr>
      <vt:lpstr>PowerPoint Presentation</vt:lpstr>
      <vt:lpstr>AI-Driven Performance Insights</vt:lpstr>
      <vt:lpstr>LLM – RAG based Chatbot, Voicebots, Videobots</vt:lpstr>
      <vt:lpstr>Virtual Relationship Manager</vt:lpstr>
      <vt:lpstr>Predicting Market Volatility and Value at Risk using Machine Learning Models</vt:lpstr>
      <vt:lpstr>Portfolio Optimization using Machine Learning/AI</vt:lpstr>
      <vt:lpstr>Customer Segmentation for Product Recommendation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Pooja Pura</dc:creator>
  <cp:lastModifiedBy>Pooja Pura</cp:lastModifiedBy>
  <cp:revision>1</cp:revision>
  <dcterms:created xsi:type="dcterms:W3CDTF">2025-07-12T18:54:41Z</dcterms:created>
  <dcterms:modified xsi:type="dcterms:W3CDTF">2025-07-12T21:49:21Z</dcterms:modified>
</cp:coreProperties>
</file>